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Century Gothic"/>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enturyGothic-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CenturyGothic-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CenturyGothic-italic.fntdata"/><Relationship Id="rId6" Type="http://schemas.openxmlformats.org/officeDocument/2006/relationships/slide" Target="slides/slide2.xml"/><Relationship Id="rId18" Type="http://schemas.openxmlformats.org/officeDocument/2006/relationships/font" Target="fonts/CenturyGothic-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32acf3571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c32acf3571_6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bb89f957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bb89f957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bb89f957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bb89f95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bb89f957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bb89f95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0" name="Google Shape;20;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1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77" name="Google Shape;77;p1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1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1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ADC5B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13"/>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ADC5B8"/>
                </a:solidFill>
                <a:latin typeface="Arial"/>
                <a:ea typeface="Arial"/>
                <a:cs typeface="Arial"/>
                <a:sym typeface="Arial"/>
              </a:rPr>
              <a:t>“</a:t>
            </a:r>
            <a:endParaRPr/>
          </a:p>
        </p:txBody>
      </p:sp>
      <p:sp>
        <p:nvSpPr>
          <p:cNvPr id="95" name="Google Shape;95;p13"/>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ADC5B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1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ADC5B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DC5B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1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1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DC5B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1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1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DC5B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1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15"/>
          <p:cNvCxnSpPr/>
          <p:nvPr/>
        </p:nvCxnSpPr>
        <p:spPr>
          <a:xfrm>
            <a:off x="3726142" y="2133600"/>
            <a:ext cx="0" cy="3962400"/>
          </a:xfrm>
          <a:prstGeom prst="straightConnector1">
            <a:avLst/>
          </a:prstGeom>
          <a:noFill/>
          <a:ln cap="flat" cmpd="sng" w="12700">
            <a:solidFill>
              <a:srgbClr val="ADC5B8">
                <a:alpha val="40000"/>
              </a:srgbClr>
            </a:solidFill>
            <a:prstDash val="solid"/>
            <a:round/>
            <a:headEnd len="sm" w="sm" type="none"/>
            <a:tailEnd len="sm" w="sm" type="none"/>
          </a:ln>
        </p:spPr>
      </p:cxnSp>
      <p:cxnSp>
        <p:nvCxnSpPr>
          <p:cNvPr id="111" name="Google Shape;111;p15"/>
          <p:cNvCxnSpPr/>
          <p:nvPr/>
        </p:nvCxnSpPr>
        <p:spPr>
          <a:xfrm>
            <a:off x="6962227" y="2133600"/>
            <a:ext cx="0" cy="3966882"/>
          </a:xfrm>
          <a:prstGeom prst="straightConnector1">
            <a:avLst/>
          </a:prstGeom>
          <a:noFill/>
          <a:ln cap="flat" cmpd="sng" w="12700">
            <a:solidFill>
              <a:srgbClr val="ADC5B8">
                <a:alpha val="40000"/>
              </a:srgbClr>
            </a:solidFill>
            <a:prstDash val="solid"/>
            <a:round/>
            <a:headEnd len="sm" w="sm" type="none"/>
            <a:tailEnd len="sm" w="sm" type="none"/>
          </a:ln>
        </p:spPr>
      </p:cxnSp>
      <p:sp>
        <p:nvSpPr>
          <p:cNvPr id="112" name="Google Shape;112;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DC5B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DC5B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DC5B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16"/>
          <p:cNvCxnSpPr/>
          <p:nvPr/>
        </p:nvCxnSpPr>
        <p:spPr>
          <a:xfrm>
            <a:off x="3726142" y="2133600"/>
            <a:ext cx="0" cy="3962400"/>
          </a:xfrm>
          <a:prstGeom prst="straightConnector1">
            <a:avLst/>
          </a:prstGeom>
          <a:noFill/>
          <a:ln cap="flat" cmpd="sng" w="12700">
            <a:solidFill>
              <a:srgbClr val="ADC5B8">
                <a:alpha val="40000"/>
              </a:srgbClr>
            </a:solidFill>
            <a:prstDash val="solid"/>
            <a:round/>
            <a:headEnd len="sm" w="sm" type="none"/>
            <a:tailEnd len="sm" w="sm" type="none"/>
          </a:ln>
        </p:spPr>
      </p:cxnSp>
      <p:cxnSp>
        <p:nvCxnSpPr>
          <p:cNvPr id="127" name="Google Shape;127;p16"/>
          <p:cNvCxnSpPr/>
          <p:nvPr/>
        </p:nvCxnSpPr>
        <p:spPr>
          <a:xfrm>
            <a:off x="6962227" y="2133600"/>
            <a:ext cx="0" cy="3966882"/>
          </a:xfrm>
          <a:prstGeom prst="straightConnector1">
            <a:avLst/>
          </a:prstGeom>
          <a:noFill/>
          <a:ln cap="flat" cmpd="sng" w="12700">
            <a:solidFill>
              <a:srgbClr val="ADC5B8">
                <a:alpha val="40000"/>
              </a:srgbClr>
            </a:solidFill>
            <a:prstDash val="solid"/>
            <a:round/>
            <a:headEnd len="sm" w="sm" type="none"/>
            <a:tailEnd len="sm" w="sm" type="none"/>
          </a:ln>
        </p:spPr>
      </p:cxnSp>
      <p:sp>
        <p:nvSpPr>
          <p:cNvPr id="128" name="Google Shape;128;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3"/>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ADC5B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6" name="Google Shape;26;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ADC5B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7" name="Google Shape;37;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3" name="Google Shape;43;p6"/>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4" name="Google Shape;44;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DC5B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0" name="Google Shape;50;p7"/>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1" name="Google Shape;51;p7"/>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ADC5B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2" name="Google Shape;52;p7"/>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3" name="Google Shape;53;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9"/>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0" name="Google Shape;70;p1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86A794">
                  <a:alpha val="6666"/>
                </a:srgbClr>
              </a:gs>
              <a:gs pos="36000">
                <a:srgbClr val="86A794">
                  <a:alpha val="5882"/>
                </a:srgbClr>
              </a:gs>
              <a:gs pos="69000">
                <a:srgbClr val="86A794">
                  <a:alpha val="0"/>
                </a:srgbClr>
              </a:gs>
              <a:gs pos="100000">
                <a:srgbClr val="86A794">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ADC5B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ADC5B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ADC5B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ADC5B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ADC5B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ADC5B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ADC5B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ADC5B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ADC5B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5.jpg"/><Relationship Id="rId5" Type="http://schemas.openxmlformats.org/officeDocument/2006/relationships/image" Target="../media/image14.jp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hyperlink" Target="https://data.desagri.gov.in/website/crops-apy-report-web" TargetMode="External"/><Relationship Id="rId5" Type="http://schemas.openxmlformats.org/officeDocument/2006/relationships/hyperlink" Target="https://power.larc.nasa.gov/data-access-viewer/" TargetMode="Externa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1393638" y="2728735"/>
            <a:ext cx="9404723" cy="160121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B050"/>
              </a:buClr>
              <a:buSzPts val="7200"/>
              <a:buFont typeface="Century Gothic"/>
              <a:buNone/>
            </a:pPr>
            <a:r>
              <a:rPr b="1" lang="en-US" sz="7200">
                <a:solidFill>
                  <a:srgbClr val="00B050"/>
                </a:solidFill>
              </a:rPr>
              <a:t>AgriPulse</a:t>
            </a:r>
            <a:br>
              <a:rPr b="1" lang="en-US" sz="7200">
                <a:solidFill>
                  <a:srgbClr val="00B050"/>
                </a:solidFill>
              </a:rPr>
            </a:br>
            <a:r>
              <a:rPr lang="en-US" sz="2400">
                <a:solidFill>
                  <a:srgbClr val="92CF7C"/>
                </a:solidFill>
              </a:rPr>
              <a:t>Synchronized Growth, Sustainable Tomorrow</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646111" y="452718"/>
            <a:ext cx="9404700" cy="739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2CF7C"/>
              </a:buClr>
              <a:buSzPts val="4200"/>
              <a:buFont typeface="Century Gothic"/>
              <a:buNone/>
            </a:pPr>
            <a:r>
              <a:rPr lang="en-US">
                <a:solidFill>
                  <a:srgbClr val="92CF7C"/>
                </a:solidFill>
              </a:rPr>
              <a:t>Future Steps</a:t>
            </a:r>
            <a:endParaRPr/>
          </a:p>
        </p:txBody>
      </p:sp>
      <p:sp>
        <p:nvSpPr>
          <p:cNvPr id="215" name="Google Shape;215;p28"/>
          <p:cNvSpPr txBox="1"/>
          <p:nvPr>
            <p:ph idx="1" type="body"/>
          </p:nvPr>
        </p:nvSpPr>
        <p:spPr>
          <a:xfrm>
            <a:off x="646090" y="1482955"/>
            <a:ext cx="9494400" cy="5302500"/>
          </a:xfrm>
          <a:prstGeom prst="rect">
            <a:avLst/>
          </a:prstGeom>
          <a:noFill/>
          <a:ln>
            <a:noFill/>
          </a:ln>
        </p:spPr>
        <p:txBody>
          <a:bodyPr anchorCtr="0" anchor="t" bIns="45700" lIns="91425" spcFirstLastPara="1" rIns="91425" wrap="square" tIns="45700">
            <a:normAutofit/>
          </a:bodyPr>
          <a:lstStyle/>
          <a:p>
            <a:pPr indent="-332740" lvl="0" marL="457200" rtl="0" algn="l">
              <a:spcBef>
                <a:spcPts val="0"/>
              </a:spcBef>
              <a:spcAft>
                <a:spcPts val="0"/>
              </a:spcAft>
              <a:buSzPts val="1640"/>
              <a:buChar char="►"/>
            </a:pPr>
            <a:r>
              <a:rPr lang="en-US" sz="2200"/>
              <a:t>By justifying the uneven trends in the data that </a:t>
            </a:r>
            <a:r>
              <a:rPr lang="en-US" sz="2200"/>
              <a:t>occurred</a:t>
            </a:r>
            <a:r>
              <a:rPr lang="en-US" sz="2200"/>
              <a:t> due to natural events, we can transform the data such that there were no fluctuations in the trends </a:t>
            </a:r>
            <a:endParaRPr sz="2200"/>
          </a:p>
          <a:p>
            <a:pPr indent="0" lvl="0" marL="457200" rtl="0" algn="l">
              <a:spcBef>
                <a:spcPts val="0"/>
              </a:spcBef>
              <a:spcAft>
                <a:spcPts val="0"/>
              </a:spcAft>
              <a:buNone/>
            </a:pPr>
            <a:r>
              <a:t/>
            </a:r>
            <a:endParaRPr sz="2200"/>
          </a:p>
          <a:p>
            <a:pPr indent="-332740" lvl="0" marL="457200" rtl="0" algn="l">
              <a:spcBef>
                <a:spcPts val="0"/>
              </a:spcBef>
              <a:spcAft>
                <a:spcPts val="0"/>
              </a:spcAft>
              <a:buSzPts val="1640"/>
              <a:buChar char="►"/>
            </a:pPr>
            <a:r>
              <a:rPr lang="en-US" sz="2200"/>
              <a:t>Thereby, creating smoother trends for the model to learn and capture data better and give predictions without taking into consideration the effect due to </a:t>
            </a:r>
            <a:r>
              <a:rPr lang="en-US" sz="2200"/>
              <a:t>uncertainties</a:t>
            </a:r>
            <a:r>
              <a:rPr lang="en-US" sz="2200"/>
              <a:t>.</a:t>
            </a:r>
            <a:endParaRPr sz="2200"/>
          </a:p>
          <a:p>
            <a:pPr indent="0" lvl="0" marL="457200" rtl="0" algn="l">
              <a:spcBef>
                <a:spcPts val="0"/>
              </a:spcBef>
              <a:spcAft>
                <a:spcPts val="0"/>
              </a:spcAft>
              <a:buNone/>
            </a:pPr>
            <a:r>
              <a:t/>
            </a:r>
            <a:endParaRPr sz="2200"/>
          </a:p>
          <a:p>
            <a:pPr indent="-332740" lvl="0" marL="457200" rtl="0" algn="l">
              <a:spcBef>
                <a:spcPts val="0"/>
              </a:spcBef>
              <a:spcAft>
                <a:spcPts val="0"/>
              </a:spcAft>
              <a:buSzPts val="1640"/>
              <a:buChar char="►"/>
            </a:pPr>
            <a:r>
              <a:rPr lang="en-US" sz="2200"/>
              <a:t>And using Neural Networks as LSTMs, CNNs etc to capture the time series trends and non-linear relationships</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646100" y="311622"/>
            <a:ext cx="9404700" cy="774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92CF7C"/>
                </a:solidFill>
              </a:rPr>
              <a:t>Model Deployment </a:t>
            </a:r>
            <a:endParaRPr>
              <a:solidFill>
                <a:srgbClr val="92CF7C"/>
              </a:solidFill>
            </a:endParaRPr>
          </a:p>
        </p:txBody>
      </p:sp>
      <p:pic>
        <p:nvPicPr>
          <p:cNvPr id="221" name="Google Shape;221;p29"/>
          <p:cNvPicPr preferRelativeResize="0"/>
          <p:nvPr/>
        </p:nvPicPr>
        <p:blipFill>
          <a:blip r:embed="rId3">
            <a:alphaModFix/>
          </a:blip>
          <a:stretch>
            <a:fillRect/>
          </a:stretch>
        </p:blipFill>
        <p:spPr>
          <a:xfrm>
            <a:off x="5837425" y="1273526"/>
            <a:ext cx="4574348" cy="2816301"/>
          </a:xfrm>
          <a:prstGeom prst="rect">
            <a:avLst/>
          </a:prstGeom>
          <a:noFill/>
          <a:ln>
            <a:noFill/>
          </a:ln>
        </p:spPr>
      </p:pic>
      <p:pic>
        <p:nvPicPr>
          <p:cNvPr id="222" name="Google Shape;222;p29"/>
          <p:cNvPicPr preferRelativeResize="0"/>
          <p:nvPr/>
        </p:nvPicPr>
        <p:blipFill>
          <a:blip r:embed="rId4">
            <a:alphaModFix/>
          </a:blip>
          <a:stretch>
            <a:fillRect/>
          </a:stretch>
        </p:blipFill>
        <p:spPr>
          <a:xfrm>
            <a:off x="5814230" y="4167000"/>
            <a:ext cx="4620744" cy="2561625"/>
          </a:xfrm>
          <a:prstGeom prst="rect">
            <a:avLst/>
          </a:prstGeom>
          <a:noFill/>
          <a:ln>
            <a:noFill/>
          </a:ln>
        </p:spPr>
      </p:pic>
      <p:pic>
        <p:nvPicPr>
          <p:cNvPr id="223" name="Google Shape;223;p29"/>
          <p:cNvPicPr preferRelativeResize="0"/>
          <p:nvPr/>
        </p:nvPicPr>
        <p:blipFill>
          <a:blip r:embed="rId5">
            <a:alphaModFix/>
          </a:blip>
          <a:stretch>
            <a:fillRect/>
          </a:stretch>
        </p:blipFill>
        <p:spPr>
          <a:xfrm>
            <a:off x="951975" y="4167000"/>
            <a:ext cx="4574352" cy="2561630"/>
          </a:xfrm>
          <a:prstGeom prst="rect">
            <a:avLst/>
          </a:prstGeom>
          <a:noFill/>
          <a:ln>
            <a:noFill/>
          </a:ln>
        </p:spPr>
      </p:pic>
      <p:pic>
        <p:nvPicPr>
          <p:cNvPr id="224" name="Google Shape;224;p29"/>
          <p:cNvPicPr preferRelativeResize="0"/>
          <p:nvPr/>
        </p:nvPicPr>
        <p:blipFill>
          <a:blip r:embed="rId6">
            <a:alphaModFix/>
          </a:blip>
          <a:stretch>
            <a:fillRect/>
          </a:stretch>
        </p:blipFill>
        <p:spPr>
          <a:xfrm>
            <a:off x="1009750" y="1273537"/>
            <a:ext cx="4574352" cy="27410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4500934" y="4666130"/>
            <a:ext cx="2966665" cy="85612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2CF7C"/>
              </a:buClr>
              <a:buSzPts val="4200"/>
              <a:buFont typeface="Century Gothic"/>
              <a:buNone/>
            </a:pPr>
            <a:r>
              <a:rPr lang="en-US">
                <a:solidFill>
                  <a:srgbClr val="92CF7C"/>
                </a:solidFill>
              </a:rPr>
              <a:t>Thank you!</a:t>
            </a:r>
            <a:br>
              <a:rPr lang="en-US"/>
            </a:br>
            <a:endParaRPr/>
          </a:p>
        </p:txBody>
      </p:sp>
      <p:pic>
        <p:nvPicPr>
          <p:cNvPr id="230" name="Google Shape;230;p30"/>
          <p:cNvPicPr preferRelativeResize="0"/>
          <p:nvPr/>
        </p:nvPicPr>
        <p:blipFill rotWithShape="1">
          <a:blip r:embed="rId3">
            <a:alphaModFix/>
          </a:blip>
          <a:srcRect b="0" l="0" r="0" t="0"/>
          <a:stretch/>
        </p:blipFill>
        <p:spPr>
          <a:xfrm>
            <a:off x="3767418" y="1561353"/>
            <a:ext cx="4657164" cy="31047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id="152" name="Google Shape;152;p20"/>
          <p:cNvPicPr preferRelativeResize="0"/>
          <p:nvPr/>
        </p:nvPicPr>
        <p:blipFill rotWithShape="1">
          <a:blip r:embed="rId4">
            <a:alphaModFix/>
          </a:blip>
          <a:srcRect b="0" l="0" r="0" t="0"/>
          <a:stretch/>
        </p:blipFill>
        <p:spPr>
          <a:xfrm>
            <a:off x="6033245" y="2496643"/>
            <a:ext cx="4558554" cy="208933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53" name="Google Shape;153;p20"/>
          <p:cNvSpPr txBox="1"/>
          <p:nvPr>
            <p:ph type="ctrTitle"/>
          </p:nvPr>
        </p:nvSpPr>
        <p:spPr>
          <a:xfrm>
            <a:off x="1537445" y="786215"/>
            <a:ext cx="8991599" cy="119989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B050"/>
              </a:buClr>
              <a:buSzPts val="4800"/>
              <a:buFont typeface="Century Gothic"/>
              <a:buNone/>
            </a:pPr>
            <a:r>
              <a:rPr b="1" lang="en-US" sz="4800">
                <a:solidFill>
                  <a:srgbClr val="00B050"/>
                </a:solidFill>
              </a:rPr>
              <a:t>AgriPulse</a:t>
            </a:r>
            <a:r>
              <a:rPr b="1" lang="en-US" sz="3200">
                <a:solidFill>
                  <a:srgbClr val="00B050"/>
                </a:solidFill>
              </a:rPr>
              <a:t> </a:t>
            </a:r>
            <a:br>
              <a:rPr b="1" lang="en-US" sz="3200">
                <a:solidFill>
                  <a:srgbClr val="7F7F7F"/>
                </a:solidFill>
              </a:rPr>
            </a:br>
            <a:r>
              <a:rPr lang="en-US" sz="2000">
                <a:solidFill>
                  <a:srgbClr val="92CF7C"/>
                </a:solidFill>
                <a:latin typeface="Century Gothic"/>
                <a:ea typeface="Century Gothic"/>
                <a:cs typeface="Century Gothic"/>
                <a:sym typeface="Century Gothic"/>
              </a:rPr>
              <a:t>Synchronized Growth, Sustainable Tomorrow</a:t>
            </a:r>
            <a:endParaRPr sz="2000">
              <a:solidFill>
                <a:srgbClr val="92CF7C"/>
              </a:solidFill>
              <a:latin typeface="Century Gothic"/>
              <a:ea typeface="Century Gothic"/>
              <a:cs typeface="Century Gothic"/>
              <a:sym typeface="Century Gothic"/>
            </a:endParaRPr>
          </a:p>
        </p:txBody>
      </p:sp>
      <p:sp>
        <p:nvSpPr>
          <p:cNvPr id="154" name="Google Shape;154;p20"/>
          <p:cNvSpPr txBox="1"/>
          <p:nvPr/>
        </p:nvSpPr>
        <p:spPr>
          <a:xfrm>
            <a:off x="6033244" y="5391893"/>
            <a:ext cx="455855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92CF7C"/>
                </a:solidFill>
                <a:latin typeface="Century Gothic"/>
                <a:ea typeface="Century Gothic"/>
                <a:cs typeface="Century Gothic"/>
                <a:sym typeface="Century Gothic"/>
              </a:rPr>
              <a:t>Domain of project : </a:t>
            </a:r>
            <a:r>
              <a:rPr b="0" i="0" lang="en-US" sz="1600" u="none" cap="none" strike="noStrike">
                <a:solidFill>
                  <a:schemeClr val="lt1"/>
                </a:solidFill>
                <a:latin typeface="Century Gothic"/>
                <a:ea typeface="Century Gothic"/>
                <a:cs typeface="Century Gothic"/>
                <a:sym typeface="Century Gothic"/>
              </a:rPr>
              <a:t>Agriculture</a:t>
            </a:r>
            <a:endParaRPr b="0" i="0" sz="1600" u="none" cap="none" strike="noStrike">
              <a:solidFill>
                <a:schemeClr val="lt1"/>
              </a:solidFill>
              <a:latin typeface="Century Gothic"/>
              <a:ea typeface="Century Gothic"/>
              <a:cs typeface="Century Gothic"/>
              <a:sym typeface="Century Gothic"/>
            </a:endParaRPr>
          </a:p>
        </p:txBody>
      </p:sp>
      <p:sp>
        <p:nvSpPr>
          <p:cNvPr id="155" name="Google Shape;155;p20"/>
          <p:cNvSpPr txBox="1"/>
          <p:nvPr/>
        </p:nvSpPr>
        <p:spPr>
          <a:xfrm>
            <a:off x="1600200" y="2496643"/>
            <a:ext cx="4558554" cy="37548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92CF7C"/>
                </a:solidFill>
                <a:latin typeface="Century Gothic"/>
                <a:ea typeface="Century Gothic"/>
                <a:cs typeface="Century Gothic"/>
                <a:sym typeface="Century Gothic"/>
              </a:rPr>
              <a:t>Mentor :  </a:t>
            </a:r>
            <a:r>
              <a:rPr b="0" i="0" lang="en-US" sz="1600" u="none" cap="none" strike="noStrike">
                <a:solidFill>
                  <a:schemeClr val="lt1"/>
                </a:solidFill>
                <a:latin typeface="Century Gothic"/>
                <a:ea typeface="Century Gothic"/>
                <a:cs typeface="Century Gothic"/>
                <a:sym typeface="Century Gothic"/>
              </a:rPr>
              <a:t>Mr. Dipayan Sarkar</a:t>
            </a:r>
            <a:endParaRPr/>
          </a:p>
          <a:p>
            <a:pPr indent="0" lvl="0" marL="0" marR="0" rtl="0" algn="l">
              <a:spcBef>
                <a:spcPts val="0"/>
              </a:spcBef>
              <a:spcAft>
                <a:spcPts val="0"/>
              </a:spcAft>
              <a:buNone/>
            </a:pPr>
            <a:r>
              <a:t/>
            </a:r>
            <a:endParaRPr sz="2000">
              <a:solidFill>
                <a:srgbClr val="92CF7C"/>
              </a:solidFill>
              <a:latin typeface="Century Gothic"/>
              <a:ea typeface="Century Gothic"/>
              <a:cs typeface="Century Gothic"/>
              <a:sym typeface="Century Gothic"/>
            </a:endParaRPr>
          </a:p>
          <a:p>
            <a:pPr indent="0" lvl="0" marL="0" marR="0" rtl="0" algn="l">
              <a:spcBef>
                <a:spcPts val="0"/>
              </a:spcBef>
              <a:spcAft>
                <a:spcPts val="0"/>
              </a:spcAft>
              <a:buNone/>
            </a:pPr>
            <a:r>
              <a:rPr lang="en-US" sz="2000">
                <a:solidFill>
                  <a:srgbClr val="92CF7C"/>
                </a:solidFill>
                <a:latin typeface="Century Gothic"/>
                <a:ea typeface="Century Gothic"/>
                <a:cs typeface="Century Gothic"/>
                <a:sym typeface="Century Gothic"/>
              </a:rPr>
              <a:t>Team Members: </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entury Gothic"/>
                <a:ea typeface="Century Gothic"/>
                <a:cs typeface="Century Gothic"/>
                <a:sym typeface="Century Gothic"/>
              </a:rPr>
              <a:t>Tushar Bhat </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entury Gothic"/>
                <a:ea typeface="Century Gothic"/>
                <a:cs typeface="Century Gothic"/>
                <a:sym typeface="Century Gothic"/>
              </a:rPr>
              <a:t>Aastha Rathi </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entury Gothic"/>
                <a:ea typeface="Century Gothic"/>
                <a:cs typeface="Century Gothic"/>
                <a:sym typeface="Century Gothic"/>
              </a:rPr>
              <a:t>Ishan Mehta </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entury Gothic"/>
                <a:ea typeface="Century Gothic"/>
                <a:cs typeface="Century Gothic"/>
                <a:sym typeface="Century Gothic"/>
              </a:rPr>
              <a:t>Isheeta sharma </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entury Gothic"/>
                <a:ea typeface="Century Gothic"/>
                <a:cs typeface="Century Gothic"/>
                <a:sym typeface="Century Gothic"/>
              </a:rPr>
              <a:t>Mohit Bhatia </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entury Gothic"/>
                <a:ea typeface="Century Gothic"/>
                <a:cs typeface="Century Gothic"/>
                <a:sym typeface="Century Gothic"/>
              </a:rPr>
              <a:t>Palak tyagi </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entury Gothic"/>
                <a:ea typeface="Century Gothic"/>
                <a:cs typeface="Century Gothic"/>
                <a:sym typeface="Century Gothic"/>
              </a:rPr>
              <a:t>Ankit hooda</a:t>
            </a:r>
            <a:endParaRPr/>
          </a:p>
          <a:p>
            <a:pPr indent="0" lvl="0" marL="0" marR="0" rtl="0" algn="l">
              <a:spcBef>
                <a:spcPts val="0"/>
              </a:spcBef>
              <a:spcAft>
                <a:spcPts val="0"/>
              </a:spcAft>
              <a:buNone/>
            </a:pPr>
            <a:r>
              <a:t/>
            </a:r>
            <a:endParaRPr sz="2000">
              <a:solidFill>
                <a:srgbClr val="92CF7C"/>
              </a:solidFill>
              <a:latin typeface="Century Gothic"/>
              <a:ea typeface="Century Gothic"/>
              <a:cs typeface="Century Gothic"/>
              <a:sym typeface="Century Gothic"/>
            </a:endParaRPr>
          </a:p>
          <a:p>
            <a:pPr indent="0" lvl="0" marL="0" marR="0" rtl="0" algn="l">
              <a:spcBef>
                <a:spcPts val="0"/>
              </a:spcBef>
              <a:spcAft>
                <a:spcPts val="0"/>
              </a:spcAft>
              <a:buNone/>
            </a:pPr>
            <a:r>
              <a:rPr lang="en-US" sz="2000">
                <a:solidFill>
                  <a:srgbClr val="92CF7C"/>
                </a:solidFill>
                <a:latin typeface="Century Gothic"/>
                <a:ea typeface="Century Gothic"/>
                <a:cs typeface="Century Gothic"/>
                <a:sym typeface="Century Gothic"/>
              </a:rPr>
              <a:t>Batch :</a:t>
            </a:r>
            <a:r>
              <a:rPr b="1" lang="en-US" sz="2000">
                <a:solidFill>
                  <a:srgbClr val="92CF7C"/>
                </a:solidFill>
                <a:latin typeface="Century Gothic"/>
                <a:ea typeface="Century Gothic"/>
                <a:cs typeface="Century Gothic"/>
                <a:sym typeface="Century Gothic"/>
              </a:rPr>
              <a:t> </a:t>
            </a:r>
            <a:r>
              <a:rPr lang="en-US" sz="1600">
                <a:solidFill>
                  <a:srgbClr val="F2F2F2"/>
                </a:solidFill>
                <a:latin typeface="Century Gothic"/>
                <a:ea typeface="Century Gothic"/>
                <a:cs typeface="Century Gothic"/>
                <a:sym typeface="Century Gothic"/>
              </a:rPr>
              <a:t>PGP-DSE Gurgaon, 2023</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646111" y="452718"/>
            <a:ext cx="9404723" cy="87405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2CF7C"/>
              </a:buClr>
              <a:buSzPts val="4200"/>
              <a:buFont typeface="Century Gothic"/>
              <a:buNone/>
            </a:pPr>
            <a:r>
              <a:rPr lang="en-US">
                <a:solidFill>
                  <a:srgbClr val="92CF7C"/>
                </a:solidFill>
              </a:rPr>
              <a:t>Problem Definition.</a:t>
            </a:r>
            <a:endParaRPr/>
          </a:p>
        </p:txBody>
      </p:sp>
      <p:sp>
        <p:nvSpPr>
          <p:cNvPr id="161" name="Google Shape;161;p21"/>
          <p:cNvSpPr txBox="1"/>
          <p:nvPr>
            <p:ph idx="1" type="body"/>
          </p:nvPr>
        </p:nvSpPr>
        <p:spPr>
          <a:xfrm>
            <a:off x="645130" y="1497106"/>
            <a:ext cx="9404723" cy="5100918"/>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US" sz="1800">
                <a:latin typeface="Calibri"/>
                <a:ea typeface="Calibri"/>
                <a:cs typeface="Calibri"/>
                <a:sym typeface="Calibri"/>
              </a:rPr>
              <a:t>In the modern agricultural landscape, a critical puzzle confronts farmers and scientists alike, </a:t>
            </a:r>
            <a:r>
              <a:rPr i="1" lang="en-US" sz="1800">
                <a:latin typeface="Calibri"/>
                <a:ea typeface="Calibri"/>
                <a:cs typeface="Calibri"/>
                <a:sym typeface="Calibri"/>
              </a:rPr>
              <a:t>predicting crop yield accurately</a:t>
            </a:r>
            <a:r>
              <a:rPr lang="en-US" sz="1800">
                <a:latin typeface="Calibri"/>
                <a:ea typeface="Calibri"/>
                <a:cs typeface="Calibri"/>
                <a:sym typeface="Calibri"/>
              </a:rPr>
              <a:t>. This metric, pivotal for economic planning, resource allocation, and global food security, hinges on a web of complex and ever-changing variables. </a:t>
            </a:r>
            <a:endParaRPr/>
          </a:p>
          <a:p>
            <a:pPr indent="-342900" lvl="0" marL="342900" rtl="0" algn="just">
              <a:spcBef>
                <a:spcPts val="1000"/>
              </a:spcBef>
              <a:spcAft>
                <a:spcPts val="0"/>
              </a:spcAft>
              <a:buSzPts val="1440"/>
              <a:buChar char="►"/>
            </a:pPr>
            <a:r>
              <a:rPr lang="en-US" sz="1800">
                <a:latin typeface="Calibri"/>
                <a:ea typeface="Calibri"/>
                <a:cs typeface="Calibri"/>
                <a:sym typeface="Calibri"/>
              </a:rPr>
              <a:t>The pressing issue at hand is the absence of a sophisticated approach to optimize crop selection and timing in the Indian agricultural sector, resulting in suboptimal yields and economic inefficiencies. This not only affects the livelihoods of farmers and merchants but also poses risks to national food security and economic stability.</a:t>
            </a:r>
            <a:endParaRPr/>
          </a:p>
          <a:p>
            <a:pPr indent="-342900" lvl="0" marL="342900" rtl="0" algn="just">
              <a:spcBef>
                <a:spcPts val="1000"/>
              </a:spcBef>
              <a:spcAft>
                <a:spcPts val="0"/>
              </a:spcAft>
              <a:buSzPts val="1440"/>
              <a:buChar char="►"/>
            </a:pPr>
            <a:r>
              <a:rPr lang="en-US" sz="1800">
                <a:latin typeface="Calibri"/>
                <a:ea typeface="Calibri"/>
                <a:cs typeface="Calibri"/>
                <a:sym typeface="Calibri"/>
              </a:rPr>
              <a:t>This project is a catalyst for transforming Indian agriculture. By developing a unified toolkit, we aim to accurately predict crop yields, optimize crop rotations for improved soil health, and streamline seasonal planning. </a:t>
            </a:r>
            <a:endParaRPr/>
          </a:p>
          <a:p>
            <a:pPr indent="-342900" lvl="0" marL="342900" rtl="0" algn="just">
              <a:spcBef>
                <a:spcPts val="1000"/>
              </a:spcBef>
              <a:spcAft>
                <a:spcPts val="0"/>
              </a:spcAft>
              <a:buSzPts val="1440"/>
              <a:buChar char="►"/>
            </a:pPr>
            <a:r>
              <a:rPr lang="en-US" sz="1800">
                <a:latin typeface="Calibri"/>
                <a:ea typeface="Calibri"/>
                <a:cs typeface="Calibri"/>
                <a:sym typeface="Calibri"/>
              </a:rPr>
              <a:t>Our solution focuses on empowering stakeholders with actionable insights, fostering informed decision-making, resource efficiency, and the adoption of sustainable practices. This initiative seeks to redefine India's agricultural landscape, promoting resilience, efficiency, and long-term economic prosperity.</a:t>
            </a:r>
            <a:endParaRPr/>
          </a:p>
          <a:p>
            <a:pPr indent="-241300" lvl="0" marL="342900" rtl="0" algn="just">
              <a:spcBef>
                <a:spcPts val="1000"/>
              </a:spcBef>
              <a:spcAft>
                <a:spcPts val="0"/>
              </a:spcAft>
              <a:buSzPts val="1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1000"/>
                                        <p:tgtEl>
                                          <p:spTgt spid="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Effect filter="fade" transition="in">
                                      <p:cBhvr>
                                        <p:cTn dur="1000"/>
                                        <p:tgtEl>
                                          <p:spTgt spid="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Effect filter="fade" transition="in">
                                      <p:cBhvr>
                                        <p:cTn dur="1000"/>
                                        <p:tgtEl>
                                          <p:spTgt spid="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Effect filter="fade" transition="in">
                                      <p:cBhvr>
                                        <p:cTn dur="1000"/>
                                        <p:tgtEl>
                                          <p:spTgt spid="1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animEffect filter="fade" transition="in">
                                      <p:cBhvr>
                                        <p:cTn dur="1000"/>
                                        <p:tgtEl>
                                          <p:spTgt spid="16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508775" y="364650"/>
            <a:ext cx="4886700" cy="712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92CF7C"/>
                </a:solidFill>
              </a:rPr>
              <a:t>Data Collection</a:t>
            </a:r>
            <a:endParaRPr>
              <a:solidFill>
                <a:srgbClr val="92CF7C"/>
              </a:solidFill>
            </a:endParaRPr>
          </a:p>
        </p:txBody>
      </p:sp>
      <p:pic>
        <p:nvPicPr>
          <p:cNvPr id="167" name="Google Shape;167;p22"/>
          <p:cNvPicPr preferRelativeResize="0"/>
          <p:nvPr/>
        </p:nvPicPr>
        <p:blipFill rotWithShape="1">
          <a:blip r:embed="rId3">
            <a:alphaModFix/>
          </a:blip>
          <a:srcRect b="24236" l="14588" r="0" t="0"/>
          <a:stretch/>
        </p:blipFill>
        <p:spPr>
          <a:xfrm>
            <a:off x="5395475" y="4577550"/>
            <a:ext cx="4398976" cy="2163150"/>
          </a:xfrm>
          <a:prstGeom prst="rect">
            <a:avLst/>
          </a:prstGeom>
          <a:noFill/>
          <a:ln>
            <a:noFill/>
          </a:ln>
        </p:spPr>
      </p:pic>
      <p:sp>
        <p:nvSpPr>
          <p:cNvPr id="168" name="Google Shape;168;p22"/>
          <p:cNvSpPr txBox="1"/>
          <p:nvPr/>
        </p:nvSpPr>
        <p:spPr>
          <a:xfrm>
            <a:off x="638125" y="1140650"/>
            <a:ext cx="9606600" cy="35313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Initial features :</a:t>
            </a:r>
            <a:endParaRPr sz="1800">
              <a:solidFill>
                <a:schemeClr val="lt1"/>
              </a:solidFill>
              <a:latin typeface="Century Gothic"/>
              <a:ea typeface="Century Gothic"/>
              <a:cs typeface="Century Gothic"/>
              <a:sym typeface="Century Gothic"/>
            </a:endParaRPr>
          </a:p>
          <a:p>
            <a:pPr indent="-342900" lvl="1" marL="914400" rtl="0" algn="just">
              <a:lnSpc>
                <a:spcPct val="115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State, District, Crop, Season,Year, Area, Production, yield </a:t>
            </a:r>
            <a:endParaRPr sz="1800">
              <a:solidFill>
                <a:schemeClr val="lt1"/>
              </a:solidFill>
              <a:latin typeface="Century Gothic"/>
              <a:ea typeface="Century Gothic"/>
              <a:cs typeface="Century Gothic"/>
              <a:sym typeface="Century Gothic"/>
            </a:endParaRPr>
          </a:p>
          <a:p>
            <a:pPr indent="-342900" lvl="1" marL="914400" rtl="0" algn="just">
              <a:lnSpc>
                <a:spcPct val="115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a:t>
            </a:r>
            <a:r>
              <a:rPr lang="en-US" sz="1800">
                <a:solidFill>
                  <a:schemeClr val="lt1"/>
                </a:solidFill>
                <a:latin typeface="Century Gothic"/>
                <a:ea typeface="Century Gothic"/>
                <a:cs typeface="Century Gothic"/>
                <a:sym typeface="Century Gothic"/>
              </a:rPr>
              <a:t>imeline(2005 - </a:t>
            </a:r>
            <a:r>
              <a:rPr lang="en-US" sz="1800">
                <a:solidFill>
                  <a:schemeClr val="lt1"/>
                </a:solidFill>
                <a:latin typeface="Century Gothic"/>
                <a:ea typeface="Century Gothic"/>
                <a:cs typeface="Century Gothic"/>
                <a:sym typeface="Century Gothic"/>
              </a:rPr>
              <a:t>2021) was collected from </a:t>
            </a:r>
            <a:endParaRPr sz="1800">
              <a:solidFill>
                <a:schemeClr val="lt1"/>
              </a:solidFill>
              <a:latin typeface="Century Gothic"/>
              <a:ea typeface="Century Gothic"/>
              <a:cs typeface="Century Gothic"/>
              <a:sym typeface="Century Gothic"/>
            </a:endParaRPr>
          </a:p>
          <a:p>
            <a:pPr indent="0" lvl="0" marL="914400" rtl="0" algn="just">
              <a:lnSpc>
                <a:spcPct val="115000"/>
              </a:lnSpc>
              <a:spcBef>
                <a:spcPts val="1200"/>
              </a:spcBef>
              <a:spcAft>
                <a:spcPts val="0"/>
              </a:spcAft>
              <a:buNone/>
            </a:pPr>
            <a:r>
              <a:rPr lang="en-US" sz="1800">
                <a:solidFill>
                  <a:srgbClr val="92CF7C"/>
                </a:solidFill>
                <a:uFill>
                  <a:noFill/>
                </a:uFill>
                <a:latin typeface="Century Gothic"/>
                <a:ea typeface="Century Gothic"/>
                <a:cs typeface="Century Gothic"/>
                <a:sym typeface="Century Gothic"/>
                <a:hlinkClick r:id="rId4">
                  <a:extLst>
                    <a:ext uri="{A12FA001-AC4F-418D-AE19-62706E023703}">
                      <ahyp:hlinkClr val="tx"/>
                    </a:ext>
                  </a:extLst>
                </a:hlinkClick>
              </a:rPr>
              <a:t>https://data.desagri.gov.in/website/crops-apy-report-web</a:t>
            </a:r>
            <a:r>
              <a:rPr lang="en-US" sz="1800">
                <a:solidFill>
                  <a:schemeClr val="lt1"/>
                </a:solidFill>
                <a:latin typeface="Century Gothic"/>
                <a:ea typeface="Century Gothic"/>
                <a:cs typeface="Century Gothic"/>
                <a:sym typeface="Century Gothic"/>
              </a:rPr>
              <a:t>  </a:t>
            </a:r>
            <a:endParaRPr sz="1800">
              <a:solidFill>
                <a:schemeClr val="lt1"/>
              </a:solidFill>
              <a:latin typeface="Century Gothic"/>
              <a:ea typeface="Century Gothic"/>
              <a:cs typeface="Century Gothic"/>
              <a:sym typeface="Century Gothic"/>
            </a:endParaRPr>
          </a:p>
          <a:p>
            <a:pPr indent="-342900" lvl="0" marL="457200" rtl="0" algn="just">
              <a:lnSpc>
                <a:spcPct val="115000"/>
              </a:lnSpc>
              <a:spcBef>
                <a:spcPts val="120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After extensive research we found that yield depends on following variables : </a:t>
            </a:r>
            <a:endParaRPr sz="1800">
              <a:solidFill>
                <a:schemeClr val="lt1"/>
              </a:solidFill>
              <a:latin typeface="Century Gothic"/>
              <a:ea typeface="Century Gothic"/>
              <a:cs typeface="Century Gothic"/>
              <a:sym typeface="Century Gothic"/>
            </a:endParaRPr>
          </a:p>
          <a:p>
            <a:pPr indent="-342900" lvl="1" marL="914400" rtl="0" algn="just">
              <a:lnSpc>
                <a:spcPct val="115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Temperature, humidity, rainfall and various soil characteristics</a:t>
            </a:r>
            <a:endParaRPr sz="1800">
              <a:solidFill>
                <a:schemeClr val="lt1"/>
              </a:solidFill>
              <a:latin typeface="Century Gothic"/>
              <a:ea typeface="Century Gothic"/>
              <a:cs typeface="Century Gothic"/>
              <a:sym typeface="Century Gothic"/>
            </a:endParaRPr>
          </a:p>
          <a:p>
            <a:pPr indent="-342900" lvl="1" marL="914400" rtl="0" algn="just">
              <a:lnSpc>
                <a:spcPct val="115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Data for these variables was collected from nasa website. </a:t>
            </a:r>
            <a:endParaRPr sz="1800">
              <a:solidFill>
                <a:schemeClr val="lt1"/>
              </a:solidFill>
              <a:latin typeface="Century Gothic"/>
              <a:ea typeface="Century Gothic"/>
              <a:cs typeface="Century Gothic"/>
              <a:sym typeface="Century Gothic"/>
            </a:endParaRPr>
          </a:p>
          <a:p>
            <a:pPr indent="-342900" lvl="1" marL="914400" rtl="0" algn="just">
              <a:lnSpc>
                <a:spcPct val="115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(state-wise , month- year rainfall) </a:t>
            </a:r>
            <a:endParaRPr sz="1800">
              <a:solidFill>
                <a:schemeClr val="lt1"/>
              </a:solidFill>
              <a:latin typeface="Century Gothic"/>
              <a:ea typeface="Century Gothic"/>
              <a:cs typeface="Century Gothic"/>
              <a:sym typeface="Century Gothic"/>
            </a:endParaRPr>
          </a:p>
          <a:p>
            <a:pPr indent="0" lvl="0" marL="914400" rtl="0" algn="just">
              <a:lnSpc>
                <a:spcPct val="115000"/>
              </a:lnSpc>
              <a:spcBef>
                <a:spcPts val="1200"/>
              </a:spcBef>
              <a:spcAft>
                <a:spcPts val="0"/>
              </a:spcAft>
              <a:buNone/>
            </a:pPr>
            <a:r>
              <a:rPr lang="en-US" sz="1800">
                <a:solidFill>
                  <a:srgbClr val="92CF7C"/>
                </a:solidFill>
                <a:uFill>
                  <a:noFill/>
                </a:uFill>
                <a:latin typeface="Century Gothic"/>
                <a:ea typeface="Century Gothic"/>
                <a:cs typeface="Century Gothic"/>
                <a:sym typeface="Century Gothic"/>
                <a:hlinkClick r:id="rId5">
                  <a:extLst>
                    <a:ext uri="{A12FA001-AC4F-418D-AE19-62706E023703}">
                      <ahyp:hlinkClr val="tx"/>
                    </a:ext>
                  </a:extLst>
                </a:hlinkClick>
              </a:rPr>
              <a:t>https://power.larc.nasa.gov/data-access-viewer/</a:t>
            </a:r>
            <a:endParaRPr sz="1800">
              <a:solidFill>
                <a:srgbClr val="92CF7C"/>
              </a:solidFill>
              <a:latin typeface="Century Gothic"/>
              <a:ea typeface="Century Gothic"/>
              <a:cs typeface="Century Gothic"/>
              <a:sym typeface="Century Gothic"/>
            </a:endParaRPr>
          </a:p>
          <a:p>
            <a:pPr indent="0" lvl="0" marL="0" rtl="0" algn="just">
              <a:spcBef>
                <a:spcPts val="120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169" name="Google Shape;169;p22"/>
          <p:cNvPicPr preferRelativeResize="0"/>
          <p:nvPr/>
        </p:nvPicPr>
        <p:blipFill>
          <a:blip r:embed="rId6">
            <a:alphaModFix/>
          </a:blip>
          <a:stretch>
            <a:fillRect/>
          </a:stretch>
        </p:blipFill>
        <p:spPr>
          <a:xfrm>
            <a:off x="630038" y="4577550"/>
            <a:ext cx="4644164" cy="2163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646100" y="252797"/>
            <a:ext cx="9404700" cy="73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92CF7C"/>
                </a:solidFill>
              </a:rPr>
              <a:t>Data Preprocessing </a:t>
            </a:r>
            <a:endParaRPr>
              <a:solidFill>
                <a:srgbClr val="92CF7C"/>
              </a:solidFill>
            </a:endParaRPr>
          </a:p>
        </p:txBody>
      </p:sp>
      <p:sp>
        <p:nvSpPr>
          <p:cNvPr id="175" name="Google Shape;175;p23"/>
          <p:cNvSpPr txBox="1"/>
          <p:nvPr>
            <p:ph idx="1" type="body"/>
          </p:nvPr>
        </p:nvSpPr>
        <p:spPr>
          <a:xfrm>
            <a:off x="646100" y="1086700"/>
            <a:ext cx="9404700" cy="2582100"/>
          </a:xfrm>
          <a:prstGeom prst="rect">
            <a:avLst/>
          </a:prstGeom>
        </p:spPr>
        <p:txBody>
          <a:bodyPr anchorCtr="0" anchor="t" bIns="45700" lIns="91425" spcFirstLastPara="1" rIns="91425" wrap="square" tIns="45700">
            <a:normAutofit fontScale="70000" lnSpcReduction="20000"/>
          </a:bodyPr>
          <a:lstStyle/>
          <a:p>
            <a:pPr indent="-341947" lvl="0" marL="457200" rtl="0" algn="l">
              <a:spcBef>
                <a:spcPts val="1000"/>
              </a:spcBef>
              <a:spcAft>
                <a:spcPts val="0"/>
              </a:spcAft>
              <a:buSzPct val="100000"/>
              <a:buChar char="➢"/>
            </a:pPr>
            <a:r>
              <a:rPr lang="en-US" sz="2550"/>
              <a:t>The shape of data was in the horizontal format initially, which was transformed to readable pandas format, using python library openpyxl</a:t>
            </a:r>
            <a:endParaRPr sz="2550"/>
          </a:p>
          <a:p>
            <a:pPr indent="0" lvl="0" marL="457200" rtl="0" algn="l">
              <a:spcBef>
                <a:spcPts val="1000"/>
              </a:spcBef>
              <a:spcAft>
                <a:spcPts val="0"/>
              </a:spcAft>
              <a:buNone/>
            </a:pPr>
            <a:r>
              <a:t/>
            </a:r>
            <a:endParaRPr sz="2550"/>
          </a:p>
          <a:p>
            <a:pPr indent="-341947" lvl="0" marL="457200" rtl="0" algn="l">
              <a:lnSpc>
                <a:spcPct val="100000"/>
              </a:lnSpc>
              <a:spcBef>
                <a:spcPts val="0"/>
              </a:spcBef>
              <a:spcAft>
                <a:spcPts val="0"/>
              </a:spcAft>
              <a:buSzPct val="100000"/>
              <a:buChar char="➢"/>
            </a:pPr>
            <a:r>
              <a:rPr lang="en-US" sz="2550"/>
              <a:t>Other features, temperature, humidity, rainfall, soil were </a:t>
            </a:r>
            <a:r>
              <a:rPr lang="en-US" sz="2550"/>
              <a:t>concatenated</a:t>
            </a:r>
            <a:r>
              <a:rPr lang="en-US" sz="2550"/>
              <a:t> with dataset on state-year columns.</a:t>
            </a:r>
            <a:endParaRPr sz="2550"/>
          </a:p>
          <a:p>
            <a:pPr indent="0" lvl="0" marL="457200" rtl="0" algn="l">
              <a:lnSpc>
                <a:spcPct val="100000"/>
              </a:lnSpc>
              <a:spcBef>
                <a:spcPts val="0"/>
              </a:spcBef>
              <a:spcAft>
                <a:spcPts val="0"/>
              </a:spcAft>
              <a:buNone/>
            </a:pPr>
            <a:r>
              <a:t/>
            </a:r>
            <a:endParaRPr sz="2550"/>
          </a:p>
          <a:p>
            <a:pPr indent="-341947" lvl="0" marL="457200" rtl="0" algn="l">
              <a:spcBef>
                <a:spcPts val="1000"/>
              </a:spcBef>
              <a:spcAft>
                <a:spcPts val="0"/>
              </a:spcAft>
              <a:buSzPct val="100000"/>
              <a:buChar char="➢"/>
            </a:pPr>
            <a:r>
              <a:rPr lang="en-US" sz="2550"/>
              <a:t>To reduce the dimensions further, accumulative effect of each variable was captured season wise.</a:t>
            </a:r>
            <a:endParaRPr sz="2550"/>
          </a:p>
          <a:p>
            <a:pPr indent="0" lvl="0" marL="457200" rtl="0" algn="l">
              <a:spcBef>
                <a:spcPts val="1000"/>
              </a:spcBef>
              <a:spcAft>
                <a:spcPts val="0"/>
              </a:spcAft>
              <a:buNone/>
            </a:pPr>
            <a:r>
              <a:t/>
            </a:r>
            <a:endParaRPr/>
          </a:p>
        </p:txBody>
      </p:sp>
      <p:pic>
        <p:nvPicPr>
          <p:cNvPr id="176" name="Google Shape;176;p23"/>
          <p:cNvPicPr preferRelativeResize="0"/>
          <p:nvPr/>
        </p:nvPicPr>
        <p:blipFill rotWithShape="1">
          <a:blip r:embed="rId3">
            <a:alphaModFix/>
          </a:blip>
          <a:srcRect b="0" l="1250" r="-1249" t="0"/>
          <a:stretch/>
        </p:blipFill>
        <p:spPr>
          <a:xfrm>
            <a:off x="646100" y="3300575"/>
            <a:ext cx="4808177" cy="2948600"/>
          </a:xfrm>
          <a:prstGeom prst="rect">
            <a:avLst/>
          </a:prstGeom>
          <a:noFill/>
          <a:ln>
            <a:noFill/>
          </a:ln>
        </p:spPr>
      </p:pic>
      <p:sp>
        <p:nvSpPr>
          <p:cNvPr id="177" name="Google Shape;177;p23"/>
          <p:cNvSpPr txBox="1"/>
          <p:nvPr/>
        </p:nvSpPr>
        <p:spPr>
          <a:xfrm>
            <a:off x="2550375" y="6380550"/>
            <a:ext cx="99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Before </a:t>
            </a:r>
            <a:endParaRPr sz="2000">
              <a:solidFill>
                <a:schemeClr val="lt1"/>
              </a:solidFill>
              <a:latin typeface="Century Gothic"/>
              <a:ea typeface="Century Gothic"/>
              <a:cs typeface="Century Gothic"/>
              <a:sym typeface="Century Gothic"/>
            </a:endParaRPr>
          </a:p>
        </p:txBody>
      </p:sp>
      <p:sp>
        <p:nvSpPr>
          <p:cNvPr id="178" name="Google Shape;178;p23"/>
          <p:cNvSpPr txBox="1"/>
          <p:nvPr/>
        </p:nvSpPr>
        <p:spPr>
          <a:xfrm>
            <a:off x="8013563" y="6380550"/>
            <a:ext cx="82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Century Gothic"/>
                <a:ea typeface="Century Gothic"/>
                <a:cs typeface="Century Gothic"/>
                <a:sym typeface="Century Gothic"/>
              </a:rPr>
              <a:t>After</a:t>
            </a:r>
            <a:endParaRPr sz="2000">
              <a:solidFill>
                <a:schemeClr val="lt1"/>
              </a:solidFill>
              <a:latin typeface="Century Gothic"/>
              <a:ea typeface="Century Gothic"/>
              <a:cs typeface="Century Gothic"/>
              <a:sym typeface="Century Gothic"/>
            </a:endParaRPr>
          </a:p>
        </p:txBody>
      </p:sp>
      <p:sp>
        <p:nvSpPr>
          <p:cNvPr id="179" name="Google Shape;179;p23"/>
          <p:cNvSpPr/>
          <p:nvPr/>
        </p:nvSpPr>
        <p:spPr>
          <a:xfrm>
            <a:off x="2579775" y="6468150"/>
            <a:ext cx="940800" cy="317400"/>
          </a:xfrm>
          <a:prstGeom prst="roundRect">
            <a:avLst>
              <a:gd fmla="val 16667" name="adj"/>
            </a:avLst>
          </a:prstGeom>
          <a:no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entury Gothic"/>
              <a:ea typeface="Century Gothic"/>
              <a:cs typeface="Century Gothic"/>
              <a:sym typeface="Century Gothic"/>
            </a:endParaRPr>
          </a:p>
        </p:txBody>
      </p:sp>
      <p:sp>
        <p:nvSpPr>
          <p:cNvPr id="180" name="Google Shape;180;p23"/>
          <p:cNvSpPr/>
          <p:nvPr/>
        </p:nvSpPr>
        <p:spPr>
          <a:xfrm>
            <a:off x="7954763" y="6468150"/>
            <a:ext cx="940800" cy="317400"/>
          </a:xfrm>
          <a:prstGeom prst="roundRect">
            <a:avLst>
              <a:gd fmla="val 16667" name="adj"/>
            </a:avLst>
          </a:prstGeom>
          <a:no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entury Gothic"/>
              <a:ea typeface="Century Gothic"/>
              <a:cs typeface="Century Gothic"/>
              <a:sym typeface="Century Gothic"/>
            </a:endParaRPr>
          </a:p>
        </p:txBody>
      </p:sp>
      <p:pic>
        <p:nvPicPr>
          <p:cNvPr id="181" name="Google Shape;181;p23"/>
          <p:cNvPicPr preferRelativeResize="0"/>
          <p:nvPr/>
        </p:nvPicPr>
        <p:blipFill>
          <a:blip r:embed="rId4">
            <a:alphaModFix/>
          </a:blip>
          <a:stretch>
            <a:fillRect/>
          </a:stretch>
        </p:blipFill>
        <p:spPr>
          <a:xfrm>
            <a:off x="5646801" y="3300575"/>
            <a:ext cx="5859577" cy="294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479611" y="168519"/>
            <a:ext cx="9404723" cy="62304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2CF7C"/>
              </a:buClr>
              <a:buSzPts val="4200"/>
              <a:buFont typeface="Century Gothic"/>
              <a:buNone/>
            </a:pPr>
            <a:r>
              <a:rPr lang="en-US">
                <a:solidFill>
                  <a:srgbClr val="92CF7C"/>
                </a:solidFill>
              </a:rPr>
              <a:t>Data set and Variables :</a:t>
            </a:r>
            <a:endParaRPr/>
          </a:p>
        </p:txBody>
      </p:sp>
      <p:sp>
        <p:nvSpPr>
          <p:cNvPr id="187" name="Google Shape;187;p24"/>
          <p:cNvSpPr txBox="1"/>
          <p:nvPr>
            <p:ph idx="1" type="body"/>
          </p:nvPr>
        </p:nvSpPr>
        <p:spPr>
          <a:xfrm>
            <a:off x="2990425" y="3163889"/>
            <a:ext cx="4688870" cy="348034"/>
          </a:xfrm>
          <a:prstGeom prst="rect">
            <a:avLst/>
          </a:prstGeom>
          <a:noFill/>
          <a:ln>
            <a:noFill/>
          </a:ln>
        </p:spPr>
        <p:txBody>
          <a:bodyPr anchorCtr="0" anchor="t" bIns="45700" lIns="91425" spcFirstLastPara="1" rIns="91425" wrap="square" tIns="45700">
            <a:normAutofit/>
          </a:bodyPr>
          <a:lstStyle/>
          <a:p>
            <a:pPr indent="0" lvl="1" marL="457200" rtl="0" algn="l">
              <a:spcBef>
                <a:spcPts val="0"/>
              </a:spcBef>
              <a:spcAft>
                <a:spcPts val="0"/>
              </a:spcAft>
              <a:buSzPts val="1280"/>
              <a:buNone/>
            </a:pPr>
            <a:r>
              <a:rPr lang="en-US" sz="1600" u="sng">
                <a:solidFill>
                  <a:srgbClr val="92CF7C"/>
                </a:solidFill>
                <a:latin typeface="Century Gothic"/>
                <a:ea typeface="Century Gothic"/>
                <a:cs typeface="Century Gothic"/>
                <a:sym typeface="Century Gothic"/>
              </a:rPr>
              <a:t>Variable information/Data description</a:t>
            </a:r>
            <a:endParaRPr/>
          </a:p>
          <a:p>
            <a:pPr indent="0" lvl="1" marL="457200" rtl="0" algn="l">
              <a:spcBef>
                <a:spcPts val="1000"/>
              </a:spcBef>
              <a:spcAft>
                <a:spcPts val="0"/>
              </a:spcAft>
              <a:buSzPts val="1280"/>
              <a:buNone/>
            </a:pPr>
            <a:r>
              <a:t/>
            </a:r>
            <a:endParaRPr sz="1600">
              <a:solidFill>
                <a:srgbClr val="92CF7C"/>
              </a:solidFill>
              <a:latin typeface="Century Gothic"/>
              <a:ea typeface="Century Gothic"/>
              <a:cs typeface="Century Gothic"/>
              <a:sym typeface="Century Gothic"/>
            </a:endParaRPr>
          </a:p>
        </p:txBody>
      </p:sp>
      <p:sp>
        <p:nvSpPr>
          <p:cNvPr id="188" name="Google Shape;188;p24"/>
          <p:cNvSpPr txBox="1"/>
          <p:nvPr/>
        </p:nvSpPr>
        <p:spPr>
          <a:xfrm>
            <a:off x="646110" y="3511923"/>
            <a:ext cx="9377400" cy="350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u="sng">
                <a:solidFill>
                  <a:schemeClr val="lt1"/>
                </a:solidFill>
                <a:latin typeface="Century Gothic"/>
                <a:ea typeface="Century Gothic"/>
                <a:cs typeface="Century Gothic"/>
                <a:sym typeface="Century Gothic"/>
              </a:rPr>
              <a:t>Independent Variables (X):</a:t>
            </a:r>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Crop : </a:t>
            </a:r>
            <a:r>
              <a:rPr b="0" i="0" lang="en-US" sz="1200" u="none" cap="none" strike="noStrike">
                <a:solidFill>
                  <a:schemeClr val="lt1"/>
                </a:solidFill>
                <a:latin typeface="Century Gothic"/>
                <a:ea typeface="Century Gothic"/>
                <a:cs typeface="Century Gothic"/>
                <a:sym typeface="Century Gothic"/>
              </a:rPr>
              <a:t>Name of the crop </a:t>
            </a:r>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Season : </a:t>
            </a:r>
            <a:r>
              <a:rPr b="0" i="0" lang="en-US" sz="1200" u="none" cap="none" strike="noStrike">
                <a:solidFill>
                  <a:schemeClr val="lt1"/>
                </a:solidFill>
                <a:latin typeface="Century Gothic"/>
                <a:ea typeface="Century Gothic"/>
                <a:cs typeface="Century Gothic"/>
                <a:sym typeface="Century Gothic"/>
              </a:rPr>
              <a:t>Time of the year when the crop is cultivated </a:t>
            </a:r>
            <a:endParaRPr b="0" i="0" sz="1200" u="none" cap="none" strike="noStrike">
              <a:solidFill>
                <a:srgbClr val="92CF7C"/>
              </a:solidFill>
              <a:latin typeface="Century Gothic"/>
              <a:ea typeface="Century Gothic"/>
              <a:cs typeface="Century Gothic"/>
              <a:sym typeface="Century Gothic"/>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Year : </a:t>
            </a:r>
            <a:r>
              <a:rPr b="0" i="0" lang="en-US" sz="1200" u="none" cap="none" strike="noStrike">
                <a:solidFill>
                  <a:schemeClr val="lt1"/>
                </a:solidFill>
                <a:latin typeface="Century Gothic"/>
                <a:ea typeface="Century Gothic"/>
                <a:cs typeface="Century Gothic"/>
                <a:sym typeface="Century Gothic"/>
              </a:rPr>
              <a:t>Data for the last 20 years (2001 to 2021)</a:t>
            </a:r>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Humidity : </a:t>
            </a:r>
            <a:r>
              <a:rPr lang="en-US" sz="1200">
                <a:solidFill>
                  <a:schemeClr val="lt1"/>
                </a:solidFill>
                <a:latin typeface="Century Gothic"/>
                <a:ea typeface="Century Gothic"/>
                <a:cs typeface="Century Gothic"/>
                <a:sym typeface="Century Gothic"/>
              </a:rPr>
              <a:t>H</a:t>
            </a:r>
            <a:r>
              <a:rPr b="0" i="0" lang="en-US" sz="1200" u="none" cap="none" strike="noStrike">
                <a:solidFill>
                  <a:schemeClr val="lt1"/>
                </a:solidFill>
                <a:latin typeface="Century Gothic"/>
                <a:ea typeface="Century Gothic"/>
                <a:cs typeface="Century Gothic"/>
                <a:sym typeface="Century Gothic"/>
              </a:rPr>
              <a:t>umidity of </a:t>
            </a:r>
            <a:r>
              <a:rPr lang="en-US" sz="1200">
                <a:solidFill>
                  <a:schemeClr val="lt1"/>
                </a:solidFill>
                <a:latin typeface="Century Gothic"/>
                <a:ea typeface="Century Gothic"/>
                <a:cs typeface="Century Gothic"/>
                <a:sym typeface="Century Gothic"/>
              </a:rPr>
              <a:t>the state in </a:t>
            </a:r>
            <a:r>
              <a:rPr b="0" i="0" lang="en-US" sz="1200" u="none" cap="none" strike="noStrike">
                <a:solidFill>
                  <a:schemeClr val="lt1"/>
                </a:solidFill>
                <a:latin typeface="Century Gothic"/>
                <a:ea typeface="Century Gothic"/>
                <a:cs typeface="Century Gothic"/>
                <a:sym typeface="Century Gothic"/>
              </a:rPr>
              <a:t> grams/kg</a:t>
            </a:r>
            <a:endParaRPr>
              <a:solidFill>
                <a:schemeClr val="lt1"/>
              </a:solidFill>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Rainfall : </a:t>
            </a:r>
            <a:r>
              <a:rPr b="0" i="0" lang="en-US" sz="1200" u="none" cap="none" strike="noStrike">
                <a:solidFill>
                  <a:schemeClr val="lt1"/>
                </a:solidFill>
                <a:latin typeface="Century Gothic"/>
                <a:ea typeface="Century Gothic"/>
                <a:cs typeface="Century Gothic"/>
                <a:sym typeface="Century Gothic"/>
              </a:rPr>
              <a:t>Rainfall </a:t>
            </a:r>
            <a:r>
              <a:rPr lang="en-US" sz="1200">
                <a:solidFill>
                  <a:schemeClr val="lt1"/>
                </a:solidFill>
                <a:latin typeface="Century Gothic"/>
                <a:ea typeface="Century Gothic"/>
                <a:cs typeface="Century Gothic"/>
                <a:sym typeface="Century Gothic"/>
              </a:rPr>
              <a:t>per state </a:t>
            </a:r>
            <a:r>
              <a:rPr b="0" i="0" lang="en-US" sz="1200" u="none" cap="none" strike="noStrike">
                <a:solidFill>
                  <a:schemeClr val="lt1"/>
                </a:solidFill>
                <a:latin typeface="Century Gothic"/>
                <a:ea typeface="Century Gothic"/>
                <a:cs typeface="Century Gothic"/>
                <a:sym typeface="Century Gothic"/>
              </a:rPr>
              <a:t>(mm/day)</a:t>
            </a:r>
            <a:endParaRPr>
              <a:solidFill>
                <a:schemeClr val="lt1"/>
              </a:solidFill>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Temperature : </a:t>
            </a:r>
            <a:r>
              <a:rPr b="0" i="0" lang="en-US" sz="1200" u="none" cap="none" strike="noStrike">
                <a:solidFill>
                  <a:schemeClr val="lt1"/>
                </a:solidFill>
                <a:latin typeface="Century Gothic"/>
                <a:ea typeface="Century Gothic"/>
                <a:cs typeface="Century Gothic"/>
                <a:sym typeface="Century Gothic"/>
              </a:rPr>
              <a:t>Earth skin temperature in </a:t>
            </a:r>
            <a:r>
              <a:rPr lang="en-US" sz="1200">
                <a:solidFill>
                  <a:schemeClr val="lt1"/>
                </a:solidFill>
                <a:latin typeface="Century Gothic"/>
                <a:ea typeface="Century Gothic"/>
                <a:cs typeface="Century Gothic"/>
                <a:sym typeface="Century Gothic"/>
              </a:rPr>
              <a:t>Celsius</a:t>
            </a:r>
            <a:r>
              <a:rPr b="0" i="0" lang="en-US" sz="1200" u="none" cap="none" strike="noStrike">
                <a:solidFill>
                  <a:schemeClr val="lt1"/>
                </a:solidFill>
                <a:latin typeface="Century Gothic"/>
                <a:ea typeface="Century Gothic"/>
                <a:cs typeface="Century Gothic"/>
                <a:sym typeface="Century Gothic"/>
              </a:rPr>
              <a:t> </a:t>
            </a:r>
            <a:endParaRPr>
              <a:solidFill>
                <a:schemeClr val="lt1"/>
              </a:solidFill>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Surface_Soil_Wetness : </a:t>
            </a:r>
            <a:r>
              <a:rPr b="0" i="0" lang="en-US" sz="1200" u="none" cap="none" strike="noStrike">
                <a:solidFill>
                  <a:schemeClr val="lt1"/>
                </a:solidFill>
                <a:latin typeface="Century Gothic"/>
                <a:ea typeface="Century Gothic"/>
                <a:cs typeface="Century Gothic"/>
                <a:sym typeface="Century Gothic"/>
              </a:rPr>
              <a:t>Surfa</a:t>
            </a:r>
            <a:r>
              <a:rPr lang="en-US" sz="1200">
                <a:solidFill>
                  <a:schemeClr val="lt1"/>
                </a:solidFill>
                <a:latin typeface="Century Gothic"/>
                <a:ea typeface="Century Gothic"/>
                <a:cs typeface="Century Gothic"/>
                <a:sym typeface="Century Gothic"/>
              </a:rPr>
              <a:t>ce to 5 cm below soil wetness</a:t>
            </a:r>
            <a:r>
              <a:rPr lang="en-US" sz="1200">
                <a:solidFill>
                  <a:srgbClr val="92CF7C"/>
                </a:solidFill>
                <a:latin typeface="Century Gothic"/>
                <a:ea typeface="Century Gothic"/>
                <a:cs typeface="Century Gothic"/>
                <a:sym typeface="Century Gothic"/>
              </a:rPr>
              <a:t> </a:t>
            </a:r>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Profile_Soil_Moisture : </a:t>
            </a:r>
            <a:r>
              <a:rPr b="0" i="0" lang="en-US" sz="1200" u="none" cap="none" strike="noStrike">
                <a:solidFill>
                  <a:schemeClr val="lt1"/>
                </a:solidFill>
                <a:latin typeface="Century Gothic"/>
                <a:ea typeface="Century Gothic"/>
                <a:cs typeface="Century Gothic"/>
                <a:sym typeface="Century Gothic"/>
              </a:rPr>
              <a:t>Surface to bedrock soil wetness</a:t>
            </a:r>
            <a:endParaRPr>
              <a:solidFill>
                <a:schemeClr val="lt1"/>
              </a:solidFill>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Root_Zone_Wetness : </a:t>
            </a:r>
            <a:r>
              <a:rPr b="0" i="0" lang="en-US" sz="1200" u="none" cap="none" strike="noStrike">
                <a:solidFill>
                  <a:schemeClr val="lt1"/>
                </a:solidFill>
                <a:latin typeface="Century Gothic"/>
                <a:ea typeface="Century Gothic"/>
                <a:cs typeface="Century Gothic"/>
                <a:sym typeface="Century Gothic"/>
              </a:rPr>
              <a:t>Surface to 100 cm be</a:t>
            </a:r>
            <a:r>
              <a:rPr lang="en-US" sz="1200">
                <a:solidFill>
                  <a:schemeClr val="lt1"/>
                </a:solidFill>
                <a:latin typeface="Century Gothic"/>
                <a:ea typeface="Century Gothic"/>
                <a:cs typeface="Century Gothic"/>
                <a:sym typeface="Century Gothic"/>
              </a:rPr>
              <a:t>low soil wetness</a:t>
            </a:r>
            <a:r>
              <a:rPr lang="en-US" sz="1200">
                <a:solidFill>
                  <a:srgbClr val="92CF7C"/>
                </a:solidFill>
                <a:latin typeface="Century Gothic"/>
                <a:ea typeface="Century Gothic"/>
                <a:cs typeface="Century Gothic"/>
                <a:sym typeface="Century Gothic"/>
              </a:rPr>
              <a:t> </a:t>
            </a:r>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Area : </a:t>
            </a:r>
            <a:r>
              <a:rPr b="0" i="0" lang="en-US" sz="1200" u="none" cap="none" strike="noStrike">
                <a:solidFill>
                  <a:schemeClr val="lt1"/>
                </a:solidFill>
                <a:latin typeface="Century Gothic"/>
                <a:ea typeface="Century Gothic"/>
                <a:cs typeface="Century Gothic"/>
                <a:sym typeface="Century Gothic"/>
              </a:rPr>
              <a:t>Data of the area of land used for production (in Hectare)</a:t>
            </a:r>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Production : </a:t>
            </a:r>
            <a:r>
              <a:rPr lang="en-US" sz="1200">
                <a:solidFill>
                  <a:schemeClr val="lt1"/>
                </a:solidFill>
                <a:latin typeface="Century Gothic"/>
                <a:ea typeface="Century Gothic"/>
                <a:cs typeface="Century Gothic"/>
                <a:sym typeface="Century Gothic"/>
              </a:rPr>
              <a:t>Production of crop in Tones</a:t>
            </a:r>
            <a:r>
              <a:rPr lang="en-US" sz="1200">
                <a:solidFill>
                  <a:srgbClr val="92CF7C"/>
                </a:solidFill>
                <a:latin typeface="Century Gothic"/>
                <a:ea typeface="Century Gothic"/>
                <a:cs typeface="Century Gothic"/>
                <a:sym typeface="Century Gothic"/>
              </a:rPr>
              <a:t> </a:t>
            </a:r>
            <a:endParaRPr/>
          </a:p>
          <a:p>
            <a:pPr indent="-196850" lvl="1" marL="742950" marR="0" rtl="0" algn="l">
              <a:spcBef>
                <a:spcPts val="0"/>
              </a:spcBef>
              <a:spcAft>
                <a:spcPts val="0"/>
              </a:spcAft>
              <a:buClr>
                <a:schemeClr val="lt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1600" u="sng">
                <a:solidFill>
                  <a:schemeClr val="lt1"/>
                </a:solidFill>
                <a:latin typeface="Century Gothic"/>
                <a:ea typeface="Century Gothic"/>
                <a:cs typeface="Century Gothic"/>
                <a:sym typeface="Century Gothic"/>
              </a:rPr>
              <a:t>Dependent Variable (Y):</a:t>
            </a:r>
            <a:endParaRPr/>
          </a:p>
          <a:p>
            <a:pPr indent="-285750" lvl="1" marL="742950" marR="0" rtl="0" algn="l">
              <a:spcBef>
                <a:spcPts val="0"/>
              </a:spcBef>
              <a:spcAft>
                <a:spcPts val="0"/>
              </a:spcAft>
              <a:buClr>
                <a:srgbClr val="92CF7C"/>
              </a:buClr>
              <a:buSzPts val="1200"/>
              <a:buFont typeface="Arial"/>
              <a:buChar char="•"/>
            </a:pPr>
            <a:r>
              <a:rPr b="0" i="0" lang="en-US" sz="1200" u="none" cap="none" strike="noStrike">
                <a:solidFill>
                  <a:srgbClr val="92CF7C"/>
                </a:solidFill>
                <a:latin typeface="Century Gothic"/>
                <a:ea typeface="Century Gothic"/>
                <a:cs typeface="Century Gothic"/>
                <a:sym typeface="Century Gothic"/>
              </a:rPr>
              <a:t>Crop Yield : </a:t>
            </a:r>
            <a:r>
              <a:rPr b="0" i="0" lang="en-US" sz="1200" u="none" cap="none" strike="noStrike">
                <a:solidFill>
                  <a:schemeClr val="lt1"/>
                </a:solidFill>
                <a:latin typeface="Century Gothic"/>
                <a:ea typeface="Century Gothic"/>
                <a:cs typeface="Century Gothic"/>
                <a:sym typeface="Century Gothic"/>
              </a:rPr>
              <a:t>Data on the total amount of crop cultivated during specific time periods</a:t>
            </a:r>
            <a:endParaRPr/>
          </a:p>
          <a:p>
            <a:pPr indent="-196850" lvl="0" marL="285750" marR="0" rtl="0" algn="l">
              <a:spcBef>
                <a:spcPts val="0"/>
              </a:spcBef>
              <a:spcAft>
                <a:spcPts val="0"/>
              </a:spcAft>
              <a:buClr>
                <a:schemeClr val="lt1"/>
              </a:buClr>
              <a:buSzPts val="1400"/>
              <a:buFont typeface="Arial"/>
              <a:buNone/>
            </a:pPr>
            <a:r>
              <a:t/>
            </a:r>
            <a:endParaRPr sz="14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189" name="Google Shape;189;p24"/>
          <p:cNvPicPr preferRelativeResize="0"/>
          <p:nvPr/>
        </p:nvPicPr>
        <p:blipFill rotWithShape="1">
          <a:blip r:embed="rId3">
            <a:alphaModFix/>
          </a:blip>
          <a:srcRect b="0" l="0" r="0" t="0"/>
          <a:stretch/>
        </p:blipFill>
        <p:spPr>
          <a:xfrm>
            <a:off x="451337" y="957414"/>
            <a:ext cx="9767047" cy="2123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500"/>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500"/>
                                        <p:tgtEl>
                                          <p:spTgt spid="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646111" y="322243"/>
            <a:ext cx="9404700" cy="829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2CF7C"/>
              </a:buClr>
              <a:buSzPts val="4200"/>
              <a:buFont typeface="Century Gothic"/>
              <a:buNone/>
            </a:pPr>
            <a:r>
              <a:rPr lang="en-US">
                <a:solidFill>
                  <a:srgbClr val="92CF7C"/>
                </a:solidFill>
              </a:rPr>
              <a:t>Exploratory Data Analysis (EDA)</a:t>
            </a:r>
            <a:endParaRPr>
              <a:solidFill>
                <a:srgbClr val="92CF7C"/>
              </a:solidFill>
            </a:endParaRPr>
          </a:p>
        </p:txBody>
      </p:sp>
      <p:sp>
        <p:nvSpPr>
          <p:cNvPr id="195" name="Google Shape;195;p25"/>
          <p:cNvSpPr txBox="1"/>
          <p:nvPr>
            <p:ph idx="1" type="body"/>
          </p:nvPr>
        </p:nvSpPr>
        <p:spPr>
          <a:xfrm>
            <a:off x="646100" y="1281950"/>
            <a:ext cx="9755700" cy="5262300"/>
          </a:xfrm>
          <a:prstGeom prst="rect">
            <a:avLst/>
          </a:prstGeom>
          <a:noFill/>
          <a:ln>
            <a:noFill/>
          </a:ln>
        </p:spPr>
        <p:txBody>
          <a:bodyPr anchorCtr="0" anchor="t" bIns="45700" lIns="91425" spcFirstLastPara="1" rIns="91425" wrap="square" tIns="45700">
            <a:noAutofit/>
          </a:bodyPr>
          <a:lstStyle/>
          <a:p>
            <a:pPr indent="-317500" lvl="0" marL="457200" rtl="0" algn="just">
              <a:spcBef>
                <a:spcPts val="0"/>
              </a:spcBef>
              <a:spcAft>
                <a:spcPts val="0"/>
              </a:spcAft>
              <a:buSzPts val="1400"/>
              <a:buChar char="►"/>
            </a:pPr>
            <a:r>
              <a:rPr lang="en-US" sz="1400"/>
              <a:t>Data had high number of Missing values, which were treated in </a:t>
            </a:r>
            <a:r>
              <a:rPr lang="en-US" sz="1400"/>
              <a:t>data</a:t>
            </a:r>
            <a:r>
              <a:rPr lang="en-US" sz="1400"/>
              <a:t> preprocessing </a:t>
            </a:r>
            <a:endParaRPr sz="1400"/>
          </a:p>
          <a:p>
            <a:pPr indent="0" lvl="0" marL="457200" rtl="0" algn="just">
              <a:spcBef>
                <a:spcPts val="0"/>
              </a:spcBef>
              <a:spcAft>
                <a:spcPts val="0"/>
              </a:spcAft>
              <a:buNone/>
            </a:pPr>
            <a:r>
              <a:t/>
            </a:r>
            <a:endParaRPr sz="1400"/>
          </a:p>
          <a:p>
            <a:pPr indent="0" lvl="0" marL="0" rtl="0" algn="just">
              <a:spcBef>
                <a:spcPts val="0"/>
              </a:spcBef>
              <a:spcAft>
                <a:spcPts val="0"/>
              </a:spcAft>
              <a:buNone/>
            </a:pPr>
            <a:r>
              <a:rPr lang="en-US" sz="1600">
                <a:solidFill>
                  <a:srgbClr val="92CF7C"/>
                </a:solidFill>
              </a:rPr>
              <a:t>Univariate Analysis:</a:t>
            </a:r>
            <a:r>
              <a:rPr lang="en-US" sz="1600"/>
              <a:t> </a:t>
            </a:r>
            <a:endParaRPr sz="1600"/>
          </a:p>
          <a:p>
            <a:pPr indent="0" lvl="0" marL="457200" rtl="0" algn="just">
              <a:spcBef>
                <a:spcPts val="0"/>
              </a:spcBef>
              <a:spcAft>
                <a:spcPts val="0"/>
              </a:spcAft>
              <a:buNone/>
            </a:pPr>
            <a:r>
              <a:t/>
            </a:r>
            <a:endParaRPr sz="1400"/>
          </a:p>
          <a:p>
            <a:pPr indent="0" lvl="0" marL="457200" rtl="0" algn="just">
              <a:spcBef>
                <a:spcPts val="0"/>
              </a:spcBef>
              <a:spcAft>
                <a:spcPts val="0"/>
              </a:spcAft>
              <a:buNone/>
            </a:pPr>
            <a:r>
              <a:rPr lang="en-US" sz="1400"/>
              <a:t>Numerical columns : </a:t>
            </a:r>
            <a:endParaRPr sz="1400"/>
          </a:p>
          <a:p>
            <a:pPr indent="-317500" lvl="1" marL="914400" rtl="0" algn="just">
              <a:spcBef>
                <a:spcPts val="0"/>
              </a:spcBef>
              <a:spcAft>
                <a:spcPts val="0"/>
              </a:spcAft>
              <a:buSzPts val="1400"/>
              <a:buChar char="○"/>
            </a:pPr>
            <a:r>
              <a:rPr lang="en-US" sz="1400"/>
              <a:t>Multimodal distribution was observed </a:t>
            </a:r>
            <a:r>
              <a:rPr lang="en-US" sz="1400"/>
              <a:t>in case</a:t>
            </a:r>
            <a:r>
              <a:rPr lang="en-US" sz="1400"/>
              <a:t> of Humidity, Temperature and Soil</a:t>
            </a:r>
            <a:endParaRPr sz="1400"/>
          </a:p>
          <a:p>
            <a:pPr indent="-317500" lvl="1" marL="914400" rtl="0" algn="just">
              <a:spcBef>
                <a:spcPts val="0"/>
              </a:spcBef>
              <a:spcAft>
                <a:spcPts val="0"/>
              </a:spcAft>
              <a:buSzPts val="1400"/>
              <a:buChar char="○"/>
            </a:pPr>
            <a:r>
              <a:rPr lang="en-US" sz="1400"/>
              <a:t>Area, Production and Yield  were highly right-skewed with outliers.</a:t>
            </a:r>
            <a:endParaRPr sz="1400"/>
          </a:p>
          <a:p>
            <a:pPr indent="0" lvl="0" marL="457200" rtl="0" algn="just">
              <a:spcBef>
                <a:spcPts val="0"/>
              </a:spcBef>
              <a:spcAft>
                <a:spcPts val="0"/>
              </a:spcAft>
              <a:buNone/>
            </a:pPr>
            <a:r>
              <a:t/>
            </a:r>
            <a:endParaRPr sz="1400"/>
          </a:p>
          <a:p>
            <a:pPr indent="0" lvl="0" marL="457200" rtl="0" algn="just">
              <a:spcBef>
                <a:spcPts val="0"/>
              </a:spcBef>
              <a:spcAft>
                <a:spcPts val="0"/>
              </a:spcAft>
              <a:buNone/>
            </a:pPr>
            <a:r>
              <a:rPr lang="en-US" sz="1400"/>
              <a:t>Categorical Columns :</a:t>
            </a:r>
            <a:endParaRPr sz="1400"/>
          </a:p>
          <a:p>
            <a:pPr indent="-317500" lvl="1" marL="914400" rtl="0" algn="just">
              <a:spcBef>
                <a:spcPts val="0"/>
              </a:spcBef>
              <a:spcAft>
                <a:spcPts val="0"/>
              </a:spcAft>
              <a:buSzPts val="1400"/>
              <a:buChar char="○"/>
            </a:pPr>
            <a:r>
              <a:rPr lang="en-US" sz="1400"/>
              <a:t>Major contributing states are Uttar Pradesh, Karnataka, Madhya Pradesh, Bihar, Tamil Nadu.</a:t>
            </a:r>
            <a:endParaRPr sz="1400"/>
          </a:p>
          <a:p>
            <a:pPr indent="-317500" lvl="1" marL="914400" rtl="0" algn="just">
              <a:spcBef>
                <a:spcPts val="0"/>
              </a:spcBef>
              <a:spcAft>
                <a:spcPts val="0"/>
              </a:spcAft>
              <a:buSzPts val="1400"/>
              <a:buChar char="○"/>
            </a:pPr>
            <a:r>
              <a:rPr lang="en-US" sz="1400"/>
              <a:t>Major contributing Crops are Rice, Mazie, GreenGram, Urad, Sesamum</a:t>
            </a:r>
            <a:endParaRPr sz="1400"/>
          </a:p>
          <a:p>
            <a:pPr indent="-317500" lvl="1" marL="914400" rtl="0" algn="just">
              <a:spcBef>
                <a:spcPts val="0"/>
              </a:spcBef>
              <a:spcAft>
                <a:spcPts val="0"/>
              </a:spcAft>
              <a:buSzPts val="1400"/>
              <a:buChar char="○"/>
            </a:pPr>
            <a:r>
              <a:rPr lang="en-US" sz="1400"/>
              <a:t>Seasons - Kharif, Rabi, whole year.</a:t>
            </a:r>
            <a:endParaRPr sz="1400"/>
          </a:p>
          <a:p>
            <a:pPr indent="0" lvl="0" marL="457200" rtl="0" algn="just">
              <a:spcBef>
                <a:spcPts val="0"/>
              </a:spcBef>
              <a:spcAft>
                <a:spcPts val="0"/>
              </a:spcAft>
              <a:buNone/>
            </a:pPr>
            <a:r>
              <a:t/>
            </a:r>
            <a:endParaRPr sz="1400"/>
          </a:p>
          <a:p>
            <a:pPr indent="0" lvl="0" marL="0" rtl="0" algn="just">
              <a:spcBef>
                <a:spcPts val="0"/>
              </a:spcBef>
              <a:spcAft>
                <a:spcPts val="0"/>
              </a:spcAft>
              <a:buNone/>
            </a:pPr>
            <a:r>
              <a:rPr lang="en-US" sz="1600">
                <a:solidFill>
                  <a:srgbClr val="92CF7C"/>
                </a:solidFill>
              </a:rPr>
              <a:t>Bivariate analysis:</a:t>
            </a:r>
            <a:endParaRPr sz="1600">
              <a:solidFill>
                <a:srgbClr val="92CF7C"/>
              </a:solidFill>
            </a:endParaRPr>
          </a:p>
          <a:p>
            <a:pPr indent="0" lvl="0" marL="457200" rtl="0" algn="just">
              <a:spcBef>
                <a:spcPts val="0"/>
              </a:spcBef>
              <a:spcAft>
                <a:spcPts val="0"/>
              </a:spcAft>
              <a:buNone/>
            </a:pPr>
            <a:r>
              <a:t/>
            </a:r>
            <a:endParaRPr sz="1400"/>
          </a:p>
          <a:p>
            <a:pPr indent="-317500" lvl="0" marL="457200" rtl="0" algn="just">
              <a:spcBef>
                <a:spcPts val="0"/>
              </a:spcBef>
              <a:spcAft>
                <a:spcPts val="0"/>
              </a:spcAft>
              <a:buSzPts val="1400"/>
              <a:buChar char="►"/>
            </a:pPr>
            <a:r>
              <a:rPr lang="en-US" sz="1400"/>
              <a:t>Very High Skewness was observed in all categorical features, suggesting dependency </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US" sz="1600">
                <a:solidFill>
                  <a:srgbClr val="92CF7C"/>
                </a:solidFill>
              </a:rPr>
              <a:t>Time series analysis:</a:t>
            </a:r>
            <a:endParaRPr sz="1600">
              <a:solidFill>
                <a:srgbClr val="92CF7C"/>
              </a:solidFill>
            </a:endParaRPr>
          </a:p>
          <a:p>
            <a:pPr indent="0" lvl="0" marL="0" rtl="0" algn="just">
              <a:spcBef>
                <a:spcPts val="0"/>
              </a:spcBef>
              <a:spcAft>
                <a:spcPts val="0"/>
              </a:spcAft>
              <a:buNone/>
            </a:pPr>
            <a:r>
              <a:t/>
            </a:r>
            <a:endParaRPr sz="1400">
              <a:solidFill>
                <a:srgbClr val="92CF7C"/>
              </a:solidFill>
            </a:endParaRPr>
          </a:p>
          <a:p>
            <a:pPr indent="-317500" lvl="0" marL="457200" rtl="0" algn="just">
              <a:spcBef>
                <a:spcPts val="0"/>
              </a:spcBef>
              <a:spcAft>
                <a:spcPts val="0"/>
              </a:spcAft>
              <a:buSzPts val="1400"/>
              <a:buChar char="►"/>
            </a:pPr>
            <a:r>
              <a:rPr lang="en-US" sz="1400"/>
              <a:t>Variables like yield, temperature,soil,rainfall show a time series trend ,which we captured by forecasting  using time series based model(ARIMA)</a:t>
            </a:r>
            <a:endParaRPr sz="1400"/>
          </a:p>
          <a:p>
            <a:pPr indent="-317500" lvl="0" marL="457200" rtl="0" algn="just">
              <a:spcBef>
                <a:spcPts val="0"/>
              </a:spcBef>
              <a:spcAft>
                <a:spcPts val="0"/>
              </a:spcAft>
              <a:buSzPts val="1400"/>
              <a:buChar char="►"/>
            </a:pPr>
            <a:r>
              <a:rPr lang="en-US" sz="1400"/>
              <a:t>Grouping upon states, districts, crop, year we have created lag features of these predictors to further capture the seasonal variations.</a:t>
            </a:r>
            <a:endParaRPr sz="1400"/>
          </a:p>
          <a:p>
            <a:pPr indent="-317500" lvl="0" marL="457200" rtl="0" algn="just">
              <a:spcBef>
                <a:spcPts val="0"/>
              </a:spcBef>
              <a:spcAft>
                <a:spcPts val="0"/>
              </a:spcAft>
              <a:buSzPts val="1400"/>
              <a:buChar char="►"/>
            </a:pPr>
            <a:r>
              <a:rPr lang="en-US" sz="1400"/>
              <a:t>However,</a:t>
            </a:r>
            <a:r>
              <a:rPr lang="en-US" sz="1400"/>
              <a:t>there</a:t>
            </a:r>
            <a:r>
              <a:rPr lang="en-US" sz="1400"/>
              <a:t> were fluctuations in trend within some group of crops that we will be discussed further.</a:t>
            </a:r>
            <a:endParaRPr sz="1400"/>
          </a:p>
          <a:p>
            <a:pPr indent="0" lvl="0" marL="0" rtl="0" algn="l">
              <a:spcBef>
                <a:spcPts val="0"/>
              </a:spcBef>
              <a:spcAft>
                <a:spcPts val="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646099" y="243943"/>
            <a:ext cx="9404700" cy="811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2CF7C"/>
              </a:buClr>
              <a:buSzPts val="4200"/>
              <a:buFont typeface="Century Gothic"/>
              <a:buNone/>
            </a:pPr>
            <a:r>
              <a:rPr lang="en-US">
                <a:solidFill>
                  <a:srgbClr val="92CF7C"/>
                </a:solidFill>
                <a:latin typeface="Century Gothic"/>
                <a:ea typeface="Century Gothic"/>
                <a:cs typeface="Century Gothic"/>
                <a:sym typeface="Century Gothic"/>
              </a:rPr>
              <a:t>Algorithms and Solution </a:t>
            </a:r>
            <a:endParaRPr/>
          </a:p>
        </p:txBody>
      </p:sp>
      <p:sp>
        <p:nvSpPr>
          <p:cNvPr id="201" name="Google Shape;201;p26"/>
          <p:cNvSpPr txBox="1"/>
          <p:nvPr>
            <p:ph idx="1" type="body"/>
          </p:nvPr>
        </p:nvSpPr>
        <p:spPr>
          <a:xfrm>
            <a:off x="646100" y="1135550"/>
            <a:ext cx="9536700" cy="5563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None/>
            </a:pPr>
            <a:r>
              <a:rPr b="1" lang="en-US" sz="1400">
                <a:solidFill>
                  <a:srgbClr val="92CF7C"/>
                </a:solidFill>
              </a:rPr>
              <a:t>Regression Model  ( LinearRegression ) - underfitting.</a:t>
            </a:r>
            <a:endParaRPr b="1" sz="1400">
              <a:solidFill>
                <a:srgbClr val="92CF7C"/>
              </a:solidFill>
            </a:endParaRPr>
          </a:p>
          <a:p>
            <a:pPr indent="-317500" lvl="0" marL="457200" rtl="0" algn="just">
              <a:lnSpc>
                <a:spcPct val="115000"/>
              </a:lnSpc>
              <a:spcBef>
                <a:spcPts val="600"/>
              </a:spcBef>
              <a:spcAft>
                <a:spcPts val="0"/>
              </a:spcAft>
              <a:buClr>
                <a:srgbClr val="F8F8F0"/>
              </a:buClr>
              <a:buSzPts val="1400"/>
              <a:buChar char="●"/>
            </a:pPr>
            <a:r>
              <a:rPr lang="en-US" sz="1400">
                <a:solidFill>
                  <a:srgbClr val="F8F8F0"/>
                </a:solidFill>
              </a:rPr>
              <a:t>Only 2.4% of variance in yield was explained by independent variables. Prob(f-statistics) suggests that model is statistically significant in explaining some variance in yield.</a:t>
            </a:r>
            <a:endParaRPr sz="1400">
              <a:solidFill>
                <a:srgbClr val="F8F8F0"/>
              </a:solidFill>
            </a:endParaRPr>
          </a:p>
          <a:p>
            <a:pPr indent="-317500" lvl="0" marL="457200" rtl="0" algn="just">
              <a:lnSpc>
                <a:spcPct val="115000"/>
              </a:lnSpc>
              <a:spcBef>
                <a:spcPts val="0"/>
              </a:spcBef>
              <a:spcAft>
                <a:spcPts val="0"/>
              </a:spcAft>
              <a:buClr>
                <a:srgbClr val="F8F8F0"/>
              </a:buClr>
              <a:buSzPts val="1400"/>
              <a:buChar char="●"/>
            </a:pPr>
            <a:r>
              <a:rPr lang="en-US" sz="1400">
                <a:solidFill>
                  <a:srgbClr val="F8F8F0"/>
                </a:solidFill>
              </a:rPr>
              <a:t>Jarque-Bera is high, violating the initial assumption for Linear Regression.</a:t>
            </a:r>
            <a:endParaRPr sz="1400">
              <a:solidFill>
                <a:srgbClr val="F8F8F0"/>
              </a:solidFill>
            </a:endParaRPr>
          </a:p>
          <a:p>
            <a:pPr indent="-317500" lvl="0" marL="457200" rtl="0" algn="just">
              <a:lnSpc>
                <a:spcPct val="115000"/>
              </a:lnSpc>
              <a:spcBef>
                <a:spcPts val="0"/>
              </a:spcBef>
              <a:spcAft>
                <a:spcPts val="0"/>
              </a:spcAft>
              <a:buClr>
                <a:srgbClr val="F8F8F0"/>
              </a:buClr>
              <a:buSzPts val="1400"/>
              <a:buChar char="●"/>
            </a:pPr>
            <a:r>
              <a:rPr lang="en-US" sz="1400">
                <a:solidFill>
                  <a:srgbClr val="F8F8F0"/>
                </a:solidFill>
              </a:rPr>
              <a:t>The overall findings suggests that, collectively, independent variables are </a:t>
            </a:r>
            <a:r>
              <a:rPr lang="en-US" sz="1400">
                <a:solidFill>
                  <a:srgbClr val="F8F8F0"/>
                </a:solidFill>
              </a:rPr>
              <a:t>statistically</a:t>
            </a:r>
            <a:r>
              <a:rPr lang="en-US" sz="1400">
                <a:solidFill>
                  <a:srgbClr val="F8F8F0"/>
                </a:solidFill>
              </a:rPr>
              <a:t> significant predictors of </a:t>
            </a:r>
            <a:r>
              <a:rPr lang="en-US" sz="1400">
                <a:solidFill>
                  <a:srgbClr val="F8F8F0"/>
                </a:solidFill>
              </a:rPr>
              <a:t>target</a:t>
            </a:r>
            <a:r>
              <a:rPr lang="en-US" sz="1400">
                <a:solidFill>
                  <a:srgbClr val="F8F8F0"/>
                </a:solidFill>
              </a:rPr>
              <a:t> variable. However, this </a:t>
            </a:r>
            <a:r>
              <a:rPr lang="en-US" sz="1400">
                <a:solidFill>
                  <a:srgbClr val="F8F8F0"/>
                </a:solidFill>
              </a:rPr>
              <a:t>significance</a:t>
            </a:r>
            <a:r>
              <a:rPr lang="en-US" sz="1400">
                <a:solidFill>
                  <a:srgbClr val="F8F8F0"/>
                </a:solidFill>
              </a:rPr>
              <a:t> does not necessarily imply a strong or practical predictive power, especially when relation is not linear or is complex.</a:t>
            </a:r>
            <a:endParaRPr sz="1400">
              <a:solidFill>
                <a:srgbClr val="F8F8F0"/>
              </a:solidFill>
            </a:endParaRPr>
          </a:p>
          <a:p>
            <a:pPr indent="0" lvl="0" marL="0" rtl="0" algn="just">
              <a:lnSpc>
                <a:spcPct val="115000"/>
              </a:lnSpc>
              <a:spcBef>
                <a:spcPts val="600"/>
              </a:spcBef>
              <a:spcAft>
                <a:spcPts val="0"/>
              </a:spcAft>
              <a:buNone/>
            </a:pPr>
            <a:r>
              <a:rPr b="1" lang="en-US" sz="1400">
                <a:solidFill>
                  <a:srgbClr val="92CF7C"/>
                </a:solidFill>
              </a:rPr>
              <a:t>Decision Based Model ( Decision Tree)</a:t>
            </a:r>
            <a:r>
              <a:rPr lang="en-US" sz="1400">
                <a:solidFill>
                  <a:srgbClr val="92CF7C"/>
                </a:solidFill>
              </a:rPr>
              <a:t> </a:t>
            </a:r>
            <a:r>
              <a:rPr b="1" lang="en-US" sz="1400">
                <a:solidFill>
                  <a:srgbClr val="92CF7C"/>
                </a:solidFill>
              </a:rPr>
              <a:t>- overfitting</a:t>
            </a:r>
            <a:r>
              <a:rPr lang="en-US" sz="1400">
                <a:solidFill>
                  <a:srgbClr val="92CF7C"/>
                </a:solidFill>
              </a:rPr>
              <a:t>. </a:t>
            </a:r>
            <a:endParaRPr sz="1400">
              <a:solidFill>
                <a:srgbClr val="92CF7C"/>
              </a:solidFill>
            </a:endParaRPr>
          </a:p>
          <a:p>
            <a:pPr indent="-317500" lvl="0" marL="457200" rtl="0" algn="just">
              <a:lnSpc>
                <a:spcPct val="115000"/>
              </a:lnSpc>
              <a:spcBef>
                <a:spcPts val="600"/>
              </a:spcBef>
              <a:spcAft>
                <a:spcPts val="0"/>
              </a:spcAft>
              <a:buClr>
                <a:srgbClr val="F8F8F0"/>
              </a:buClr>
              <a:buSzPts val="1400"/>
              <a:buChar char="●"/>
            </a:pPr>
            <a:r>
              <a:rPr lang="en-US" sz="1400">
                <a:solidFill>
                  <a:srgbClr val="F8F8F0"/>
                </a:solidFill>
              </a:rPr>
              <a:t>With initial r2_score - 0.97 on </a:t>
            </a:r>
            <a:r>
              <a:rPr lang="en-US" sz="1400">
                <a:solidFill>
                  <a:srgbClr val="F8F8F0"/>
                </a:solidFill>
              </a:rPr>
              <a:t>train and </a:t>
            </a:r>
            <a:r>
              <a:rPr lang="en-US" sz="1400">
                <a:solidFill>
                  <a:srgbClr val="F8F8F0"/>
                </a:solidFill>
              </a:rPr>
              <a:t>0.12 on test data. The algorithm has learned exact patterns, therefore is not generalised. </a:t>
            </a:r>
            <a:endParaRPr sz="1400">
              <a:solidFill>
                <a:srgbClr val="F8F8F0"/>
              </a:solidFill>
            </a:endParaRPr>
          </a:p>
          <a:p>
            <a:pPr indent="-317500" lvl="0" marL="457200" rtl="0" algn="just">
              <a:lnSpc>
                <a:spcPct val="115000"/>
              </a:lnSpc>
              <a:spcBef>
                <a:spcPts val="0"/>
              </a:spcBef>
              <a:spcAft>
                <a:spcPts val="0"/>
              </a:spcAft>
              <a:buClr>
                <a:srgbClr val="F8F8F0"/>
              </a:buClr>
              <a:buSzPts val="1400"/>
              <a:buChar char="●"/>
            </a:pPr>
            <a:r>
              <a:rPr lang="en-US" sz="1400">
                <a:solidFill>
                  <a:srgbClr val="F8F8F0"/>
                </a:solidFill>
              </a:rPr>
              <a:t>Very High mean absolute percentage error for both train and test data suggests irregularity in predictions and it is possible that model has learned </a:t>
            </a:r>
            <a:r>
              <a:rPr lang="en-US" sz="1400">
                <a:solidFill>
                  <a:srgbClr val="F8F8F0"/>
                </a:solidFill>
              </a:rPr>
              <a:t>noise</a:t>
            </a:r>
            <a:r>
              <a:rPr lang="en-US" sz="1400">
                <a:solidFill>
                  <a:srgbClr val="F8F8F0"/>
                </a:solidFill>
              </a:rPr>
              <a:t>.</a:t>
            </a:r>
            <a:endParaRPr sz="1400">
              <a:solidFill>
                <a:srgbClr val="F8F8F0"/>
              </a:solidFill>
            </a:endParaRPr>
          </a:p>
          <a:p>
            <a:pPr indent="0" lvl="0" marL="0" rtl="0" algn="just">
              <a:lnSpc>
                <a:spcPct val="115000"/>
              </a:lnSpc>
              <a:spcBef>
                <a:spcPts val="600"/>
              </a:spcBef>
              <a:spcAft>
                <a:spcPts val="0"/>
              </a:spcAft>
              <a:buNone/>
            </a:pPr>
            <a:r>
              <a:rPr b="1" lang="en-US" sz="1400">
                <a:solidFill>
                  <a:srgbClr val="92CF7C"/>
                </a:solidFill>
              </a:rPr>
              <a:t>Ensemble Model ( Random forest</a:t>
            </a:r>
            <a:r>
              <a:rPr lang="en-US" sz="1400">
                <a:solidFill>
                  <a:srgbClr val="92CF7C"/>
                </a:solidFill>
              </a:rPr>
              <a:t> </a:t>
            </a:r>
            <a:r>
              <a:rPr b="1" lang="en-US" sz="1400">
                <a:solidFill>
                  <a:srgbClr val="92CF7C"/>
                </a:solidFill>
              </a:rPr>
              <a:t>)</a:t>
            </a:r>
            <a:r>
              <a:rPr lang="en-US" sz="1400">
                <a:solidFill>
                  <a:srgbClr val="92CF7C"/>
                </a:solidFill>
              </a:rPr>
              <a:t> </a:t>
            </a:r>
            <a:endParaRPr sz="1400">
              <a:solidFill>
                <a:srgbClr val="92CF7C"/>
              </a:solidFill>
            </a:endParaRPr>
          </a:p>
          <a:p>
            <a:pPr indent="0" lvl="0" marL="0" rtl="0" algn="just">
              <a:lnSpc>
                <a:spcPct val="115000"/>
              </a:lnSpc>
              <a:spcBef>
                <a:spcPts val="600"/>
              </a:spcBef>
              <a:spcAft>
                <a:spcPts val="0"/>
              </a:spcAft>
              <a:buNone/>
            </a:pPr>
            <a:r>
              <a:rPr lang="en-US" sz="1400">
                <a:solidFill>
                  <a:srgbClr val="F8F8F0"/>
                </a:solidFill>
              </a:rPr>
              <a:t>Slightly better performance on </a:t>
            </a:r>
            <a:r>
              <a:rPr lang="en-US" sz="1400">
                <a:solidFill>
                  <a:srgbClr val="F8F8F0"/>
                </a:solidFill>
              </a:rPr>
              <a:t>test data</a:t>
            </a:r>
            <a:r>
              <a:rPr lang="en-US" sz="1400">
                <a:solidFill>
                  <a:srgbClr val="F8F8F0"/>
                </a:solidFill>
              </a:rPr>
              <a:t>(0.47). Although there are some 'nays' in the data.</a:t>
            </a:r>
            <a:endParaRPr sz="1400">
              <a:solidFill>
                <a:srgbClr val="F8F8F0"/>
              </a:solidFill>
            </a:endParaRPr>
          </a:p>
          <a:p>
            <a:pPr indent="-317500" lvl="0" marL="457200" rtl="0" algn="just">
              <a:spcBef>
                <a:spcPts val="600"/>
              </a:spcBef>
              <a:spcAft>
                <a:spcPts val="0"/>
              </a:spcAft>
              <a:buSzPts val="1400"/>
              <a:buChar char="●"/>
            </a:pPr>
            <a:r>
              <a:rPr lang="en-US" sz="1400"/>
              <a:t>Implementing the time series forecasting algorithms(ARIMA) to accurately predict the variables that are </a:t>
            </a:r>
            <a:r>
              <a:rPr lang="en-US" sz="1400"/>
              <a:t>changing</a:t>
            </a:r>
            <a:r>
              <a:rPr lang="en-US" sz="1400"/>
              <a:t> with time.</a:t>
            </a:r>
            <a:endParaRPr sz="1400"/>
          </a:p>
          <a:p>
            <a:pPr indent="-317500" lvl="0" marL="457200" rtl="0" algn="just">
              <a:spcBef>
                <a:spcPts val="0"/>
              </a:spcBef>
              <a:spcAft>
                <a:spcPts val="0"/>
              </a:spcAft>
              <a:buClr>
                <a:srgbClr val="ECECEC"/>
              </a:buClr>
              <a:buSzPts val="1400"/>
              <a:buChar char="●"/>
            </a:pPr>
            <a:r>
              <a:rPr lang="en-US" sz="1400">
                <a:solidFill>
                  <a:srgbClr val="ECECEC"/>
                </a:solidFill>
              </a:rPr>
              <a:t>Following a thorough exploration of data patterns, we tested several algorithms including Decision Tree, Random Forest, AdaBoost, Gradient Boosting, and XGBoost. This was in response to the limitations of linear models, aiming to uncover non-linear relationships with a spectrum of models. Our objective was to find an optimal balance of precision, clarity, and efficiency, tailored to our </a:t>
            </a:r>
            <a:r>
              <a:rPr lang="en-US" sz="1400">
                <a:solidFill>
                  <a:srgbClr val="ECECEC"/>
                </a:solidFill>
              </a:rPr>
              <a:t>dataset</a:t>
            </a:r>
            <a:r>
              <a:rPr lang="en-US" sz="1400">
                <a:solidFill>
                  <a:srgbClr val="ECECEC"/>
                </a:solidFill>
              </a:rPr>
              <a:t> distinct features.</a:t>
            </a:r>
            <a:endParaRPr sz="1400">
              <a:solidFill>
                <a:srgbClr val="ECECEC"/>
              </a:solidFill>
            </a:endParaRPr>
          </a:p>
          <a:p>
            <a:pPr indent="0" lvl="0" marL="457200" rtl="0" algn="just">
              <a:spcBef>
                <a:spcPts val="0"/>
              </a:spcBef>
              <a:spcAft>
                <a:spcPts val="0"/>
              </a:spcAft>
              <a:buNone/>
            </a:pPr>
            <a:r>
              <a:t/>
            </a:r>
            <a:endParaRPr sz="1329">
              <a:solidFill>
                <a:srgbClr val="ECECEC"/>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556474" y="217843"/>
            <a:ext cx="9404700" cy="739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2CF7C"/>
              </a:buClr>
              <a:buSzPts val="4200"/>
              <a:buFont typeface="Century Gothic"/>
              <a:buNone/>
            </a:pPr>
            <a:r>
              <a:rPr lang="en-US">
                <a:solidFill>
                  <a:srgbClr val="92CF7C"/>
                </a:solidFill>
                <a:latin typeface="Century Gothic"/>
                <a:ea typeface="Century Gothic"/>
                <a:cs typeface="Century Gothic"/>
                <a:sym typeface="Century Gothic"/>
              </a:rPr>
              <a:t>Conclusion </a:t>
            </a:r>
            <a:endParaRPr/>
          </a:p>
        </p:txBody>
      </p:sp>
      <p:sp>
        <p:nvSpPr>
          <p:cNvPr id="207" name="Google Shape;207;p27"/>
          <p:cNvSpPr txBox="1"/>
          <p:nvPr>
            <p:ph idx="1" type="body"/>
          </p:nvPr>
        </p:nvSpPr>
        <p:spPr>
          <a:xfrm>
            <a:off x="556465" y="1091505"/>
            <a:ext cx="9494400" cy="5302500"/>
          </a:xfrm>
          <a:prstGeom prst="rect">
            <a:avLst/>
          </a:prstGeom>
          <a:noFill/>
          <a:ln>
            <a:noFill/>
          </a:ln>
        </p:spPr>
        <p:txBody>
          <a:bodyPr anchorCtr="0" anchor="t" bIns="45700" lIns="91425" spcFirstLastPara="1" rIns="91425" wrap="square" tIns="45700">
            <a:normAutofit/>
          </a:bodyPr>
          <a:lstStyle/>
          <a:p>
            <a:pPr indent="-307340" lvl="0" marL="457200" rtl="0" algn="l">
              <a:lnSpc>
                <a:spcPct val="80000"/>
              </a:lnSpc>
              <a:spcBef>
                <a:spcPts val="0"/>
              </a:spcBef>
              <a:spcAft>
                <a:spcPts val="0"/>
              </a:spcAft>
              <a:buSzPts val="1240"/>
              <a:buFont typeface="Century Gothic"/>
              <a:buChar char="►"/>
            </a:pPr>
            <a:r>
              <a:rPr lang="en-US" sz="1800"/>
              <a:t>These fluctuations in the trends of various crops during the same time periods, some major fluctuations and also presence of minor fluctuations suggest some natural events or government policies happening. Which on further research showed to be true: </a:t>
            </a:r>
            <a:endParaRPr sz="1800"/>
          </a:p>
          <a:p>
            <a:pPr indent="0" lvl="0" marL="457200" rtl="0" algn="l">
              <a:lnSpc>
                <a:spcPct val="80000"/>
              </a:lnSpc>
              <a:spcBef>
                <a:spcPts val="0"/>
              </a:spcBef>
              <a:spcAft>
                <a:spcPts val="0"/>
              </a:spcAft>
              <a:buNone/>
            </a:pPr>
            <a:r>
              <a:t/>
            </a:r>
            <a:endParaRPr sz="1800"/>
          </a:p>
          <a:p>
            <a:pPr indent="-241300" lvl="0" marL="342900" rtl="0" algn="l">
              <a:lnSpc>
                <a:spcPct val="80000"/>
              </a:lnSpc>
              <a:spcBef>
                <a:spcPts val="0"/>
              </a:spcBef>
              <a:spcAft>
                <a:spcPts val="0"/>
              </a:spcAft>
              <a:buSzPts val="1600"/>
              <a:buNone/>
            </a:pPr>
            <a:r>
              <a:t/>
            </a:r>
            <a:endParaRPr sz="1800"/>
          </a:p>
          <a:p>
            <a:pPr indent="-241300" lvl="0" marL="342900" rtl="0" algn="l">
              <a:lnSpc>
                <a:spcPct val="80000"/>
              </a:lnSpc>
              <a:spcBef>
                <a:spcPts val="0"/>
              </a:spcBef>
              <a:spcAft>
                <a:spcPts val="0"/>
              </a:spcAft>
              <a:buSzPts val="1600"/>
              <a:buNone/>
            </a:pPr>
            <a:r>
              <a:t/>
            </a:r>
            <a:endParaRPr sz="1800"/>
          </a:p>
          <a:p>
            <a:pPr indent="-241300" lvl="0" marL="342900" rtl="0" algn="l">
              <a:lnSpc>
                <a:spcPct val="80000"/>
              </a:lnSpc>
              <a:spcBef>
                <a:spcPts val="0"/>
              </a:spcBef>
              <a:spcAft>
                <a:spcPts val="0"/>
              </a:spcAft>
              <a:buSzPts val="1600"/>
              <a:buNone/>
            </a:pPr>
            <a:r>
              <a:t/>
            </a:r>
            <a:endParaRPr sz="1800"/>
          </a:p>
          <a:p>
            <a:pPr indent="-241300" lvl="0" marL="342900" rtl="0" algn="l">
              <a:lnSpc>
                <a:spcPct val="80000"/>
              </a:lnSpc>
              <a:spcBef>
                <a:spcPts val="0"/>
              </a:spcBef>
              <a:spcAft>
                <a:spcPts val="0"/>
              </a:spcAft>
              <a:buSzPts val="1600"/>
              <a:buNone/>
            </a:pPr>
            <a:r>
              <a:t/>
            </a:r>
            <a:endParaRPr sz="1800"/>
          </a:p>
          <a:p>
            <a:pPr indent="-241300" lvl="0" marL="342900" rtl="0" algn="l">
              <a:lnSpc>
                <a:spcPct val="80000"/>
              </a:lnSpc>
              <a:spcBef>
                <a:spcPts val="0"/>
              </a:spcBef>
              <a:spcAft>
                <a:spcPts val="0"/>
              </a:spcAft>
              <a:buSzPts val="1600"/>
              <a:buNone/>
            </a:pPr>
            <a:r>
              <a:t/>
            </a:r>
            <a:endParaRPr sz="1800"/>
          </a:p>
          <a:p>
            <a:pPr indent="-241300" lvl="0" marL="342900" rtl="0" algn="l">
              <a:lnSpc>
                <a:spcPct val="80000"/>
              </a:lnSpc>
              <a:spcBef>
                <a:spcPts val="0"/>
              </a:spcBef>
              <a:spcAft>
                <a:spcPts val="0"/>
              </a:spcAft>
              <a:buSzPts val="1600"/>
              <a:buNone/>
            </a:pPr>
            <a:r>
              <a:t/>
            </a:r>
            <a:endParaRPr sz="1800"/>
          </a:p>
          <a:p>
            <a:pPr indent="-241300" lvl="0" marL="342900" rtl="0" algn="l">
              <a:lnSpc>
                <a:spcPct val="80000"/>
              </a:lnSpc>
              <a:spcBef>
                <a:spcPts val="0"/>
              </a:spcBef>
              <a:spcAft>
                <a:spcPts val="0"/>
              </a:spcAft>
              <a:buSzPts val="1600"/>
              <a:buNone/>
            </a:pPr>
            <a:r>
              <a:t/>
            </a:r>
            <a:endParaRPr sz="1800"/>
          </a:p>
          <a:p>
            <a:pPr indent="-241300" lvl="0" marL="342900" rtl="0" algn="l">
              <a:lnSpc>
                <a:spcPct val="80000"/>
              </a:lnSpc>
              <a:spcBef>
                <a:spcPts val="0"/>
              </a:spcBef>
              <a:spcAft>
                <a:spcPts val="0"/>
              </a:spcAft>
              <a:buSzPts val="1600"/>
              <a:buNone/>
            </a:pPr>
            <a:r>
              <a:t/>
            </a:r>
            <a:endParaRPr sz="1800"/>
          </a:p>
          <a:p>
            <a:pPr indent="-241300" lvl="0" marL="342900" rtl="0" algn="l">
              <a:lnSpc>
                <a:spcPct val="80000"/>
              </a:lnSpc>
              <a:spcBef>
                <a:spcPts val="0"/>
              </a:spcBef>
              <a:spcAft>
                <a:spcPts val="0"/>
              </a:spcAft>
              <a:buSzPts val="1600"/>
              <a:buNone/>
            </a:pPr>
            <a:r>
              <a:t/>
            </a:r>
            <a:endParaRPr sz="1800"/>
          </a:p>
          <a:p>
            <a:pPr indent="-241300" lvl="0" marL="342900" rtl="0" algn="l">
              <a:lnSpc>
                <a:spcPct val="80000"/>
              </a:lnSpc>
              <a:spcBef>
                <a:spcPts val="0"/>
              </a:spcBef>
              <a:spcAft>
                <a:spcPts val="0"/>
              </a:spcAft>
              <a:buSzPts val="1600"/>
              <a:buNone/>
            </a:pPr>
            <a:r>
              <a:t/>
            </a:r>
            <a:endParaRPr sz="1800"/>
          </a:p>
          <a:p>
            <a:pPr indent="-241300" lvl="0" marL="342900" rtl="0" algn="l">
              <a:lnSpc>
                <a:spcPct val="80000"/>
              </a:lnSpc>
              <a:spcBef>
                <a:spcPts val="0"/>
              </a:spcBef>
              <a:spcAft>
                <a:spcPts val="0"/>
              </a:spcAft>
              <a:buSzPts val="1600"/>
              <a:buNone/>
            </a:pPr>
            <a:r>
              <a:t/>
            </a:r>
            <a:endParaRPr sz="1800"/>
          </a:p>
          <a:p>
            <a:pPr indent="0" lvl="0" marL="457200" rtl="0" algn="l">
              <a:lnSpc>
                <a:spcPct val="80000"/>
              </a:lnSpc>
              <a:spcBef>
                <a:spcPts val="0"/>
              </a:spcBef>
              <a:spcAft>
                <a:spcPts val="0"/>
              </a:spcAft>
              <a:buNone/>
            </a:pPr>
            <a:r>
              <a:t/>
            </a:r>
            <a:endParaRPr sz="1800"/>
          </a:p>
          <a:p>
            <a:pPr indent="0" lvl="0" marL="0" rtl="0" algn="l">
              <a:lnSpc>
                <a:spcPct val="80000"/>
              </a:lnSpc>
              <a:spcBef>
                <a:spcPts val="0"/>
              </a:spcBef>
              <a:spcAft>
                <a:spcPts val="0"/>
              </a:spcAft>
              <a:buNone/>
            </a:pPr>
            <a:r>
              <a:t/>
            </a:r>
            <a:endParaRPr sz="1800"/>
          </a:p>
          <a:p>
            <a:pPr indent="0" lvl="0" marL="0" rtl="0" algn="l">
              <a:lnSpc>
                <a:spcPct val="80000"/>
              </a:lnSpc>
              <a:spcBef>
                <a:spcPts val="0"/>
              </a:spcBef>
              <a:spcAft>
                <a:spcPts val="0"/>
              </a:spcAft>
              <a:buNone/>
            </a:pPr>
            <a:r>
              <a:t/>
            </a:r>
            <a:endParaRPr sz="1800"/>
          </a:p>
          <a:p>
            <a:pPr indent="0" lvl="0" marL="457200" rtl="0" algn="l">
              <a:lnSpc>
                <a:spcPct val="80000"/>
              </a:lnSpc>
              <a:spcBef>
                <a:spcPts val="0"/>
              </a:spcBef>
              <a:spcAft>
                <a:spcPts val="0"/>
              </a:spcAft>
              <a:buNone/>
            </a:pPr>
            <a:r>
              <a:t/>
            </a:r>
            <a:endParaRPr sz="1800"/>
          </a:p>
          <a:p>
            <a:pPr indent="-307340" lvl="0" marL="457200" rtl="0" algn="l">
              <a:lnSpc>
                <a:spcPct val="80000"/>
              </a:lnSpc>
              <a:spcBef>
                <a:spcPts val="0"/>
              </a:spcBef>
              <a:spcAft>
                <a:spcPts val="0"/>
              </a:spcAft>
              <a:buSzPts val="1240"/>
              <a:buFont typeface="Century Gothic"/>
              <a:buChar char="►"/>
            </a:pPr>
            <a:r>
              <a:rPr lang="en-US" sz="1800"/>
              <a:t>The Downward trend in 2014 is due to the severe rainfall patterns and Drought in 2014, leading to degrading soil and rainfall conditions and effecting countries GDP</a:t>
            </a:r>
            <a:endParaRPr sz="1800"/>
          </a:p>
        </p:txBody>
      </p:sp>
      <p:pic>
        <p:nvPicPr>
          <p:cNvPr id="208" name="Google Shape;208;p27"/>
          <p:cNvPicPr preferRelativeResize="0"/>
          <p:nvPr/>
        </p:nvPicPr>
        <p:blipFill>
          <a:blip r:embed="rId3">
            <a:alphaModFix/>
          </a:blip>
          <a:stretch>
            <a:fillRect/>
          </a:stretch>
        </p:blipFill>
        <p:spPr>
          <a:xfrm>
            <a:off x="716350" y="2388438"/>
            <a:ext cx="5183448" cy="2891400"/>
          </a:xfrm>
          <a:prstGeom prst="rect">
            <a:avLst/>
          </a:prstGeom>
          <a:noFill/>
          <a:ln>
            <a:noFill/>
          </a:ln>
        </p:spPr>
      </p:pic>
      <p:pic>
        <p:nvPicPr>
          <p:cNvPr id="209" name="Google Shape;209;p27"/>
          <p:cNvPicPr preferRelativeResize="0"/>
          <p:nvPr/>
        </p:nvPicPr>
        <p:blipFill>
          <a:blip r:embed="rId4">
            <a:alphaModFix/>
          </a:blip>
          <a:stretch>
            <a:fillRect/>
          </a:stretch>
        </p:blipFill>
        <p:spPr>
          <a:xfrm>
            <a:off x="6113769" y="2388450"/>
            <a:ext cx="4867431" cy="2891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